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52"/>
  </p:notesMasterIdLst>
  <p:sldIdLst>
    <p:sldId id="412" r:id="rId4"/>
    <p:sldId id="658" r:id="rId5"/>
    <p:sldId id="295" r:id="rId6"/>
    <p:sldId id="297" r:id="rId7"/>
    <p:sldId id="307" r:id="rId8"/>
    <p:sldId id="300" r:id="rId9"/>
    <p:sldId id="302" r:id="rId10"/>
    <p:sldId id="684" r:id="rId11"/>
    <p:sldId id="685" r:id="rId12"/>
    <p:sldId id="686" r:id="rId13"/>
    <p:sldId id="303" r:id="rId14"/>
    <p:sldId id="304" r:id="rId15"/>
    <p:sldId id="687" r:id="rId16"/>
    <p:sldId id="659" r:id="rId17"/>
    <p:sldId id="258" r:id="rId18"/>
    <p:sldId id="735" r:id="rId19"/>
    <p:sldId id="692" r:id="rId20"/>
    <p:sldId id="693" r:id="rId21"/>
    <p:sldId id="724" r:id="rId22"/>
    <p:sldId id="734" r:id="rId23"/>
    <p:sldId id="285" r:id="rId24"/>
    <p:sldId id="723" r:id="rId25"/>
    <p:sldId id="695" r:id="rId26"/>
    <p:sldId id="696" r:id="rId27"/>
    <p:sldId id="701" r:id="rId28"/>
    <p:sldId id="697" r:id="rId29"/>
    <p:sldId id="699" r:id="rId30"/>
    <p:sldId id="702" r:id="rId31"/>
    <p:sldId id="271" r:id="rId32"/>
    <p:sldId id="261" r:id="rId33"/>
    <p:sldId id="275" r:id="rId34"/>
    <p:sldId id="677" r:id="rId35"/>
    <p:sldId id="660" r:id="rId36"/>
    <p:sldId id="662" r:id="rId37"/>
    <p:sldId id="663" r:id="rId38"/>
    <p:sldId id="664" r:id="rId39"/>
    <p:sldId id="665" r:id="rId40"/>
    <p:sldId id="666" r:id="rId41"/>
    <p:sldId id="667" r:id="rId42"/>
    <p:sldId id="668" r:id="rId43"/>
    <p:sldId id="669" r:id="rId44"/>
    <p:sldId id="678" r:id="rId45"/>
    <p:sldId id="694" r:id="rId46"/>
    <p:sldId id="736" r:id="rId47"/>
    <p:sldId id="737" r:id="rId48"/>
    <p:sldId id="738" r:id="rId49"/>
    <p:sldId id="739" r:id="rId50"/>
    <p:sldId id="671" r:id="rId51"/>
  </p:sldIdLst>
  <p:sldSz cx="9144000" cy="6858000" type="screen4x3"/>
  <p:notesSz cx="9928225"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62" autoAdjust="0"/>
    <p:restoredTop sz="98956" autoAdjust="0"/>
  </p:normalViewPr>
  <p:slideViewPr>
    <p:cSldViewPr snapToGrid="0">
      <p:cViewPr varScale="1">
        <p:scale>
          <a:sx n="110" d="100"/>
          <a:sy n="110" d="100"/>
        </p:scale>
        <p:origin x="-20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5623698" y="1"/>
            <a:ext cx="4302231" cy="341064"/>
          </a:xfrm>
          <a:prstGeom prst="rect">
            <a:avLst/>
          </a:prstGeom>
        </p:spPr>
        <p:txBody>
          <a:bodyPr vert="horz" lIns="91440" tIns="45720" rIns="91440" bIns="45720" rtlCol="0"/>
          <a:lstStyle>
            <a:lvl1pPr algn="r">
              <a:defRPr sz="1200"/>
            </a:lvl1pPr>
          </a:lstStyle>
          <a:p>
            <a:fld id="{EF1FE0E1-F74E-4FD1-B325-8CB772196D29}" type="datetimeFigureOut">
              <a:rPr lang="zh-TW" altLang="en-US" smtClean="0"/>
              <a:t>2019/12/25</a:t>
            </a:fld>
            <a:endParaRPr lang="zh-TW" altLang="en-US"/>
          </a:p>
        </p:txBody>
      </p:sp>
      <p:sp>
        <p:nvSpPr>
          <p:cNvPr id="4" name="投影片影像版面配置區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992824" y="3271381"/>
            <a:ext cx="7942580" cy="2676585"/>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126EF52B-08EA-453F-846C-3050DDFCE62F}" type="slidenum">
              <a:rPr lang="zh-TW" altLang="en-US" smtClean="0"/>
              <a:t>‹#›</a:t>
            </a:fld>
            <a:endParaRPr lang="zh-TW" altLang="en-US"/>
          </a:p>
        </p:txBody>
      </p:sp>
    </p:spTree>
    <p:extLst>
      <p:ext uri="{BB962C8B-B14F-4D97-AF65-F5344CB8AC3E}">
        <p14:creationId xmlns:p14="http://schemas.microsoft.com/office/powerpoint/2010/main" val="2278823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ad01.com/RAyJ4G.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經濟</a:t>
            </a:r>
            <a:endParaRPr lang="en-US" altLang="zh-TW" dirty="0"/>
          </a:p>
          <a:p>
            <a:r>
              <a:rPr lang="en-US" altLang="zh-TW" dirty="0"/>
              <a:t>1.</a:t>
            </a:r>
            <a:r>
              <a:rPr lang="zh-TW" altLang="en-US" dirty="0"/>
              <a:t>直接經濟損失</a:t>
            </a:r>
            <a:r>
              <a:rPr lang="en-US" altLang="zh-TW" dirty="0"/>
              <a:t>:</a:t>
            </a:r>
            <a:r>
              <a:rPr lang="zh-TW" altLang="en-US" dirty="0"/>
              <a:t>更換設備和構建</a:t>
            </a:r>
            <a:endParaRPr lang="en-US" altLang="zh-TW" dirty="0"/>
          </a:p>
          <a:p>
            <a:r>
              <a:rPr lang="en-US" altLang="zh-TW" dirty="0"/>
              <a:t>2.</a:t>
            </a:r>
            <a:r>
              <a:rPr lang="zh-TW" altLang="en-US" dirty="0"/>
              <a:t>間接經濟損失</a:t>
            </a:r>
            <a:r>
              <a:rPr lang="en-US" altLang="zh-TW" dirty="0"/>
              <a:t>:</a:t>
            </a:r>
            <a:r>
              <a:rPr lang="zh-TW" altLang="en-US" dirty="0"/>
              <a:t>設備停產和腐蝕洩漏</a:t>
            </a:r>
            <a:endParaRPr lang="en-US" altLang="zh-TW" dirty="0"/>
          </a:p>
          <a:p>
            <a:r>
              <a:rPr lang="zh-TW" altLang="en-US" dirty="0"/>
              <a:t>能源 資源</a:t>
            </a:r>
            <a:endParaRPr lang="en-US" altLang="zh-TW" dirty="0"/>
          </a:p>
          <a:p>
            <a:r>
              <a:rPr lang="en-US" altLang="zh-TW" dirty="0"/>
              <a:t>3.</a:t>
            </a:r>
            <a:r>
              <a:rPr lang="zh-TW" altLang="en-US" dirty="0"/>
              <a:t>大量好的原料洩漏</a:t>
            </a:r>
            <a:endParaRPr lang="en-US" altLang="zh-TW" dirty="0"/>
          </a:p>
          <a:p>
            <a:r>
              <a:rPr lang="en-US" altLang="zh-TW" dirty="0"/>
              <a:t>4.</a:t>
            </a:r>
            <a:r>
              <a:rPr lang="zh-TW" altLang="en-US" dirty="0"/>
              <a:t>大量金屬須回煉</a:t>
            </a:r>
            <a:endParaRPr lang="en-US" altLang="zh-TW" dirty="0"/>
          </a:p>
          <a:p>
            <a:r>
              <a:rPr lang="zh-TW" altLang="en-US" dirty="0"/>
              <a:t>災難</a:t>
            </a:r>
            <a:endParaRPr lang="en-US" altLang="zh-TW" dirty="0"/>
          </a:p>
          <a:p>
            <a:r>
              <a:rPr lang="zh-TW" altLang="en-US" dirty="0"/>
              <a:t>環境汙染</a:t>
            </a:r>
            <a:endParaRPr lang="en-US" altLang="zh-TW" dirty="0"/>
          </a:p>
          <a:p>
            <a:endParaRPr lang="en-US" altLang="zh-TW" dirty="0"/>
          </a:p>
          <a:p>
            <a:r>
              <a:rPr lang="en-US" altLang="zh-TW" dirty="0"/>
              <a:t>http://scimonth.blogspot.com/2014/03/blog-post_1643.html</a:t>
            </a:r>
            <a:endParaRPr lang="zh-TW" altLang="en-US" dirty="0"/>
          </a:p>
        </p:txBody>
      </p:sp>
      <p:sp>
        <p:nvSpPr>
          <p:cNvPr id="4" name="投影片編號版面配置區 3"/>
          <p:cNvSpPr>
            <a:spLocks noGrp="1"/>
          </p:cNvSpPr>
          <p:nvPr>
            <p:ph type="sldNum" sz="quarter" idx="5"/>
          </p:nvPr>
        </p:nvSpPr>
        <p:spPr/>
        <p:txBody>
          <a:bodyPr/>
          <a:lstStyle/>
          <a:p>
            <a:fld id="{126EF52B-08EA-453F-846C-3050DDFCE62F}" type="slidenum">
              <a:rPr lang="zh-TW" altLang="en-US" smtClean="0"/>
              <a:t>3</a:t>
            </a:fld>
            <a:endParaRPr lang="zh-TW" altLang="en-US"/>
          </a:p>
        </p:txBody>
      </p:sp>
    </p:spTree>
    <p:extLst>
      <p:ext uri="{BB962C8B-B14F-4D97-AF65-F5344CB8AC3E}">
        <p14:creationId xmlns:p14="http://schemas.microsoft.com/office/powerpoint/2010/main" val="3735519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https://kknews.cc/news/5b3oye3.html</a:t>
            </a:r>
          </a:p>
          <a:p>
            <a:endParaRPr lang="en-US" altLang="zh-TW" dirty="0"/>
          </a:p>
          <a:p>
            <a:r>
              <a:rPr lang="zh-TW" altLang="en-US" dirty="0"/>
              <a:t>金屬材料大多數的腐蝕發生在大氣環境中，大氣中含有氧氣、濕度、溫度變化和污染物等腐蝕成分和腐蝕因素。鹽霧腐蝕就是一種常見和最有破壞性的大氣腐蝕。</a:t>
            </a:r>
          </a:p>
          <a:p>
            <a:r>
              <a:rPr lang="zh-TW" altLang="en-US" dirty="0"/>
              <a:t>鹽霧對金屬材料的腐蝕，主要是導電的鹽溶液滲入金屬內部發生電化學反應，形成「低電位金屬</a:t>
            </a:r>
            <a:r>
              <a:rPr lang="en-US" altLang="zh-TW" dirty="0"/>
              <a:t>—</a:t>
            </a:r>
            <a:r>
              <a:rPr lang="zh-TW" altLang="en-US" dirty="0"/>
              <a:t>電解質溶液一高電位雜質」微電池系統，發生電子轉移，作為陽極的金屬出現溶解，形成新的化合物即腐蝕物。鹽霧腐蝕破壞過程中起主要作用的是氯離子，它具有很強的穿透本領，容易穿透金屬氧化層進入金屬內部，破壞金屬的鈍態；同時，氯離子具有很小的水合能，容易被吸附在金屬表面，取代保護金屬的氧化層中的氧，使金屬受到破壞。</a:t>
            </a:r>
            <a:endParaRPr lang="en-US" altLang="zh-TW" dirty="0"/>
          </a:p>
          <a:p>
            <a:endParaRPr lang="en-US" altLang="zh-TW" dirty="0"/>
          </a:p>
          <a:p>
            <a:r>
              <a:rPr lang="en-US" altLang="zh-TW" dirty="0"/>
              <a:t>https://kknews.cc/zh-tw/news/2baj5az.html</a:t>
            </a:r>
          </a:p>
          <a:p>
            <a:r>
              <a:rPr lang="zh-TW" altLang="en-US" dirty="0"/>
              <a:t>鹽霧對金屬材料的腐蝕，主要是導電的鹽溶液滲入金屬內部發生電化學反應，形成「低電位金屬</a:t>
            </a:r>
            <a:r>
              <a:rPr lang="en-US" altLang="zh-TW" dirty="0"/>
              <a:t>—</a:t>
            </a:r>
            <a:r>
              <a:rPr lang="zh-TW" altLang="en-US" dirty="0"/>
              <a:t>電解質溶液一高電位雜質」微電池系統，發生電子轉移，作為陽極的金屬出現溶解，形成新的化合物即腐蝕物。鹽霧腐蝕破壞過程中起主要作用的是氯離子，它具有很強的穿透本領，容易穿透金屬氧化層進入金屬內部，破壞金屬的鈍態；同時，氯離子具有很小的水合能，容易被吸附在金屬表面，取代保護金屬的氧化層中的氧，使金屬受到破壞。</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7AA476-9DEE-44C7-8284-4361D49D33C3}"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815042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6EF52B-08EA-453F-846C-3050DDFCE62F}" type="slidenum">
              <a:rPr lang="zh-TW" altLang="en-US" smtClean="0"/>
              <a:t>33</a:t>
            </a:fld>
            <a:endParaRPr lang="zh-TW" altLang="en-US"/>
          </a:p>
        </p:txBody>
      </p:sp>
    </p:spTree>
    <p:extLst>
      <p:ext uri="{BB962C8B-B14F-4D97-AF65-F5344CB8AC3E}">
        <p14:creationId xmlns:p14="http://schemas.microsoft.com/office/powerpoint/2010/main" val="2389246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應力集中</a:t>
            </a:r>
            <a:endParaRPr lang="en-US" altLang="zh-TW" dirty="0"/>
          </a:p>
          <a:p>
            <a:pPr algn="just"/>
            <a:r>
              <a:rPr lang="zh-TW" altLang="en-US" sz="1200" dirty="0"/>
              <a:t>螺絲腐蝕中心速率應相同</a:t>
            </a:r>
            <a:endParaRPr lang="en-US" altLang="zh-TW" sz="1200" dirty="0"/>
          </a:p>
          <a:p>
            <a:pPr algn="just"/>
            <a:r>
              <a:rPr lang="zh-TW" altLang="en-US" sz="1200" dirty="0"/>
              <a:t>周圍會因墊片不同而異</a:t>
            </a:r>
          </a:p>
          <a:p>
            <a:endParaRPr lang="zh-TW" altLang="en-US" dirty="0"/>
          </a:p>
        </p:txBody>
      </p:sp>
      <p:sp>
        <p:nvSpPr>
          <p:cNvPr id="4" name="投影片編號版面配置區 3"/>
          <p:cNvSpPr>
            <a:spLocks noGrp="1"/>
          </p:cNvSpPr>
          <p:nvPr>
            <p:ph type="sldNum" sz="quarter" idx="5"/>
          </p:nvPr>
        </p:nvSpPr>
        <p:spPr/>
        <p:txBody>
          <a:bodyPr/>
          <a:lstStyle/>
          <a:p>
            <a:fld id="{126EF52B-08EA-453F-846C-3050DDFCE62F}" type="slidenum">
              <a:rPr lang="zh-TW" altLang="en-US" smtClean="0"/>
              <a:t>40</a:t>
            </a:fld>
            <a:endParaRPr lang="zh-TW" altLang="en-US"/>
          </a:p>
        </p:txBody>
      </p:sp>
    </p:spTree>
    <p:extLst>
      <p:ext uri="{BB962C8B-B14F-4D97-AF65-F5344CB8AC3E}">
        <p14:creationId xmlns:p14="http://schemas.microsoft.com/office/powerpoint/2010/main" val="1168522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應力集中</a:t>
            </a:r>
            <a:endParaRPr lang="en-US" altLang="zh-TW" dirty="0"/>
          </a:p>
          <a:p>
            <a:pPr algn="just"/>
            <a:r>
              <a:rPr lang="zh-TW" altLang="en-US" sz="1200" dirty="0"/>
              <a:t>螺絲腐蝕中心速率應相同</a:t>
            </a:r>
            <a:endParaRPr lang="en-US" altLang="zh-TW" sz="1200" dirty="0"/>
          </a:p>
          <a:p>
            <a:pPr algn="just"/>
            <a:r>
              <a:rPr lang="zh-TW" altLang="en-US" sz="1200" dirty="0"/>
              <a:t>周圍會因墊片不同而異</a:t>
            </a:r>
          </a:p>
          <a:p>
            <a:endParaRPr lang="zh-TW" altLang="en-US" dirty="0"/>
          </a:p>
        </p:txBody>
      </p:sp>
      <p:sp>
        <p:nvSpPr>
          <p:cNvPr id="4" name="投影片編號版面配置區 3"/>
          <p:cNvSpPr>
            <a:spLocks noGrp="1"/>
          </p:cNvSpPr>
          <p:nvPr>
            <p:ph type="sldNum" sz="quarter" idx="5"/>
          </p:nvPr>
        </p:nvSpPr>
        <p:spPr/>
        <p:txBody>
          <a:bodyPr/>
          <a:lstStyle/>
          <a:p>
            <a:fld id="{126EF52B-08EA-453F-846C-3050DDFCE62F}" type="slidenum">
              <a:rPr lang="zh-TW" altLang="en-US" smtClean="0"/>
              <a:t>41</a:t>
            </a:fld>
            <a:endParaRPr lang="zh-TW" altLang="en-US"/>
          </a:p>
        </p:txBody>
      </p:sp>
    </p:spTree>
    <p:extLst>
      <p:ext uri="{BB962C8B-B14F-4D97-AF65-F5344CB8AC3E}">
        <p14:creationId xmlns:p14="http://schemas.microsoft.com/office/powerpoint/2010/main" val="1507802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最早發現的冷加工黃銅子彈殼在含有潮濕的氨氣介質中的腐蝕破壞，就是由於冷加工造成的殘留拉應力的結果。假如經過去應力退火，這種事故就可以避免</a:t>
            </a:r>
            <a:r>
              <a:rPr lang="zh-TW" altLang="en-US" dirty="0"/>
              <a:t/>
            </a:r>
            <a:br>
              <a:rPr lang="zh-TW" altLang="en-US" dirty="0"/>
            </a:br>
            <a:r>
              <a:rPr lang="zh-TW" altLang="en-US" dirty="0"/>
              <a:t/>
            </a:r>
            <a:br>
              <a:rPr lang="zh-TW" altLang="en-US" dirty="0"/>
            </a:br>
            <a:r>
              <a:rPr lang="zh-TW" altLang="en-US" sz="1200" b="0" i="0" kern="1200" dirty="0">
                <a:solidFill>
                  <a:schemeClr val="tx1"/>
                </a:solidFill>
                <a:effectLst/>
                <a:latin typeface="+mn-lt"/>
                <a:ea typeface="+mn-ea"/>
                <a:cs typeface="+mn-cs"/>
              </a:rPr>
              <a:t>原文網址：</a:t>
            </a:r>
            <a:r>
              <a:rPr lang="en-US" altLang="zh-TW" sz="1200" b="0" i="0" u="none" strike="noStrike" kern="1200" dirty="0">
                <a:solidFill>
                  <a:schemeClr val="tx1"/>
                </a:solidFill>
                <a:effectLst/>
                <a:latin typeface="+mn-lt"/>
                <a:ea typeface="+mn-ea"/>
                <a:cs typeface="+mn-cs"/>
                <a:hlinkClick r:id="rId3"/>
              </a:rPr>
              <a:t>https://read01.com/RAyJ4G.html</a:t>
            </a:r>
            <a:endParaRPr lang="zh-TW" altLang="en-US" dirty="0"/>
          </a:p>
        </p:txBody>
      </p:sp>
      <p:sp>
        <p:nvSpPr>
          <p:cNvPr id="4" name="投影片編號版面配置區 3"/>
          <p:cNvSpPr>
            <a:spLocks noGrp="1"/>
          </p:cNvSpPr>
          <p:nvPr>
            <p:ph type="sldNum" sz="quarter" idx="5"/>
          </p:nvPr>
        </p:nvSpPr>
        <p:spPr/>
        <p:txBody>
          <a:bodyPr/>
          <a:lstStyle/>
          <a:p>
            <a:fld id="{126EF52B-08EA-453F-846C-3050DDFCE62F}" type="slidenum">
              <a:rPr lang="zh-TW" altLang="en-US" smtClean="0"/>
              <a:t>42</a:t>
            </a:fld>
            <a:endParaRPr lang="zh-TW" altLang="en-US"/>
          </a:p>
        </p:txBody>
      </p:sp>
    </p:spTree>
    <p:extLst>
      <p:ext uri="{BB962C8B-B14F-4D97-AF65-F5344CB8AC3E}">
        <p14:creationId xmlns:p14="http://schemas.microsoft.com/office/powerpoint/2010/main" val="395274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侵蝕</a:t>
            </a:r>
            <a:r>
              <a:rPr lang="en-US" altLang="zh-TW" dirty="0"/>
              <a:t>,</a:t>
            </a:r>
            <a:r>
              <a:rPr lang="zh-TW" altLang="en-US" dirty="0"/>
              <a:t>空蝕</a:t>
            </a:r>
          </a:p>
          <a:p>
            <a:r>
              <a:rPr lang="zh-TW" altLang="en-US" dirty="0"/>
              <a:t>酸</a:t>
            </a:r>
            <a:r>
              <a:rPr lang="en-US" altLang="zh-TW" dirty="0"/>
              <a:t>,</a:t>
            </a:r>
            <a:r>
              <a:rPr lang="zh-TW" altLang="en-US" dirty="0"/>
              <a:t>鹼</a:t>
            </a:r>
          </a:p>
          <a:p>
            <a:r>
              <a:rPr lang="zh-TW" altLang="en-US" dirty="0"/>
              <a:t>應力</a:t>
            </a:r>
            <a:r>
              <a:rPr lang="en-US" altLang="zh-TW" dirty="0"/>
              <a:t>,</a:t>
            </a:r>
            <a:r>
              <a:rPr lang="zh-TW" altLang="en-US" dirty="0"/>
              <a:t>電位差</a:t>
            </a:r>
            <a:r>
              <a:rPr lang="en-US" altLang="zh-TW" dirty="0"/>
              <a:t>,</a:t>
            </a:r>
            <a:r>
              <a:rPr lang="zh-TW" altLang="en-US" dirty="0"/>
              <a:t>電池</a:t>
            </a:r>
          </a:p>
          <a:p>
            <a:r>
              <a:rPr lang="zh-TW" altLang="en-US" dirty="0"/>
              <a:t>細菌腐蝕</a:t>
            </a:r>
          </a:p>
          <a:p>
            <a:endParaRPr lang="zh-TW" altLang="en-US" dirty="0"/>
          </a:p>
        </p:txBody>
      </p:sp>
      <p:sp>
        <p:nvSpPr>
          <p:cNvPr id="4" name="投影片編號版面配置區 3"/>
          <p:cNvSpPr>
            <a:spLocks noGrp="1"/>
          </p:cNvSpPr>
          <p:nvPr>
            <p:ph type="sldNum" sz="quarter" idx="5"/>
          </p:nvPr>
        </p:nvSpPr>
        <p:spPr/>
        <p:txBody>
          <a:bodyPr/>
          <a:lstStyle/>
          <a:p>
            <a:fld id="{126EF52B-08EA-453F-846C-3050DDFCE62F}" type="slidenum">
              <a:rPr lang="zh-TW" altLang="en-US" smtClean="0"/>
              <a:t>4</a:t>
            </a:fld>
            <a:endParaRPr lang="zh-TW" altLang="en-US"/>
          </a:p>
        </p:txBody>
      </p:sp>
    </p:spTree>
    <p:extLst>
      <p:ext uri="{BB962C8B-B14F-4D97-AF65-F5344CB8AC3E}">
        <p14:creationId xmlns:p14="http://schemas.microsoft.com/office/powerpoint/2010/main" val="14820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金属由于单纯的物理溶解作用所引起的破坏。许多金属在高温熔盐、熔碱及液态金属中可发生这类腐蚀。例如用来盛放熔融锌的钢容器，由于铁被液态锌所溶解，钢容器逐渐被腐蚀而变薄</a:t>
            </a:r>
            <a:endParaRPr lang="en-US" altLang="zh-CN" dirty="0"/>
          </a:p>
          <a:p>
            <a:r>
              <a:rPr lang="zh-TW" altLang="en-US" sz="1200" dirty="0"/>
              <a:t>亦即極小的無液體空間（「氣泡」或「空隙」） </a:t>
            </a:r>
            <a:r>
              <a:rPr lang="en-US" altLang="zh-TW" sz="1200" dirty="0"/>
              <a:t>– </a:t>
            </a:r>
            <a:endParaRPr lang="zh-CN" altLang="en-US" dirty="0"/>
          </a:p>
          <a:p>
            <a:endParaRPr lang="zh-TW" altLang="en-US" dirty="0"/>
          </a:p>
        </p:txBody>
      </p:sp>
      <p:sp>
        <p:nvSpPr>
          <p:cNvPr id="4" name="投影片編號版面配置區 3"/>
          <p:cNvSpPr>
            <a:spLocks noGrp="1"/>
          </p:cNvSpPr>
          <p:nvPr>
            <p:ph type="sldNum" sz="quarter" idx="5"/>
          </p:nvPr>
        </p:nvSpPr>
        <p:spPr/>
        <p:txBody>
          <a:bodyPr/>
          <a:lstStyle/>
          <a:p>
            <a:fld id="{126EF52B-08EA-453F-846C-3050DDFCE62F}" type="slidenum">
              <a:rPr lang="zh-TW" altLang="en-US" smtClean="0"/>
              <a:t>5</a:t>
            </a:fld>
            <a:endParaRPr lang="zh-TW" altLang="en-US"/>
          </a:p>
        </p:txBody>
      </p:sp>
    </p:spTree>
    <p:extLst>
      <p:ext uri="{BB962C8B-B14F-4D97-AF65-F5344CB8AC3E}">
        <p14:creationId xmlns:p14="http://schemas.microsoft.com/office/powerpoint/2010/main" val="3489698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投影片圖像版面配置區 1"/>
          <p:cNvSpPr>
            <a:spLocks noGrp="1" noRot="1" noChangeAspect="1" noTextEdit="1"/>
          </p:cNvSpPr>
          <p:nvPr>
            <p:ph type="sldImg"/>
          </p:nvPr>
        </p:nvSpPr>
        <p:spPr>
          <a:ln/>
        </p:spPr>
      </p:sp>
      <p:sp>
        <p:nvSpPr>
          <p:cNvPr id="7680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TW" altLang="en-US"/>
          </a:p>
        </p:txBody>
      </p:sp>
      <p:sp>
        <p:nvSpPr>
          <p:cNvPr id="76804" name="投影片編號版面配置區 3"/>
          <p:cNvSpPr txBox="1">
            <a:spLocks noGrp="1"/>
          </p:cNvSpPr>
          <p:nvPr/>
        </p:nvSpPr>
        <p:spPr bwMode="auto">
          <a:xfrm>
            <a:off x="5623697" y="6456611"/>
            <a:ext cx="4302231" cy="33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Verdana" pitchFamily="34" charset="0"/>
                <a:ea typeface="新細明體" pitchFamily="18" charset="-120"/>
              </a:defRPr>
            </a:lvl1pPr>
            <a:lvl2pPr marL="742950" indent="-285750">
              <a:defRPr>
                <a:solidFill>
                  <a:schemeClr val="tx1"/>
                </a:solidFill>
                <a:latin typeface="Verdana" pitchFamily="34" charset="0"/>
                <a:ea typeface="新細明體" pitchFamily="18" charset="-120"/>
              </a:defRPr>
            </a:lvl2pPr>
            <a:lvl3pPr marL="1143000" indent="-228600">
              <a:defRPr>
                <a:solidFill>
                  <a:schemeClr val="tx1"/>
                </a:solidFill>
                <a:latin typeface="Verdana" pitchFamily="34" charset="0"/>
                <a:ea typeface="新細明體" pitchFamily="18" charset="-120"/>
              </a:defRPr>
            </a:lvl3pPr>
            <a:lvl4pPr marL="1600200" indent="-228600">
              <a:defRPr>
                <a:solidFill>
                  <a:schemeClr val="tx1"/>
                </a:solidFill>
                <a:latin typeface="Verdana" pitchFamily="34" charset="0"/>
                <a:ea typeface="新細明體" pitchFamily="18" charset="-120"/>
              </a:defRPr>
            </a:lvl4pPr>
            <a:lvl5pPr marL="2057400" indent="-228600">
              <a:defRPr>
                <a:solidFill>
                  <a:schemeClr val="tx1"/>
                </a:solidFill>
                <a:latin typeface="Verdana" pitchFamily="34" charset="0"/>
                <a:ea typeface="新細明體" pitchFamily="18" charset="-120"/>
              </a:defRPr>
            </a:lvl5pPr>
            <a:lvl6pPr marL="2514600" indent="-228600" algn="ctr" eaLnBrk="0" fontAlgn="base" hangingPunct="0">
              <a:spcBef>
                <a:spcPct val="0"/>
              </a:spcBef>
              <a:spcAft>
                <a:spcPct val="0"/>
              </a:spcAft>
              <a:defRPr>
                <a:solidFill>
                  <a:schemeClr val="tx1"/>
                </a:solidFill>
                <a:latin typeface="Verdana" pitchFamily="34" charset="0"/>
                <a:ea typeface="新細明體" pitchFamily="18" charset="-120"/>
              </a:defRPr>
            </a:lvl6pPr>
            <a:lvl7pPr marL="2971800" indent="-228600" algn="ctr" eaLnBrk="0" fontAlgn="base" hangingPunct="0">
              <a:spcBef>
                <a:spcPct val="0"/>
              </a:spcBef>
              <a:spcAft>
                <a:spcPct val="0"/>
              </a:spcAft>
              <a:defRPr>
                <a:solidFill>
                  <a:schemeClr val="tx1"/>
                </a:solidFill>
                <a:latin typeface="Verdana" pitchFamily="34" charset="0"/>
                <a:ea typeface="新細明體" pitchFamily="18" charset="-120"/>
              </a:defRPr>
            </a:lvl7pPr>
            <a:lvl8pPr marL="3429000" indent="-228600" algn="ctr" eaLnBrk="0" fontAlgn="base" hangingPunct="0">
              <a:spcBef>
                <a:spcPct val="0"/>
              </a:spcBef>
              <a:spcAft>
                <a:spcPct val="0"/>
              </a:spcAft>
              <a:defRPr>
                <a:solidFill>
                  <a:schemeClr val="tx1"/>
                </a:solidFill>
                <a:latin typeface="Verdana" pitchFamily="34" charset="0"/>
                <a:ea typeface="新細明體" pitchFamily="18" charset="-120"/>
              </a:defRPr>
            </a:lvl8pPr>
            <a:lvl9pPr marL="3886200" indent="-228600" algn="ctr" eaLnBrk="0" fontAlgn="base" hangingPunct="0">
              <a:spcBef>
                <a:spcPct val="0"/>
              </a:spcBef>
              <a:spcAft>
                <a:spcPct val="0"/>
              </a:spcAft>
              <a:defRPr>
                <a:solidFill>
                  <a:schemeClr val="tx1"/>
                </a:solidFill>
                <a:latin typeface="Verdana" pitchFamily="34" charset="0"/>
                <a:ea typeface="新細明體" pitchFamily="18" charset="-120"/>
              </a:defRPr>
            </a:lvl9pPr>
          </a:lstStyle>
          <a:p>
            <a:pPr algn="r" eaLnBrk="1" hangingPunct="1"/>
            <a:fld id="{DF52D1BF-5FC1-429E-A050-D3AF414EE99A}" type="slidenum">
              <a:rPr lang="zh-TW" altLang="en-US" sz="1200">
                <a:solidFill>
                  <a:srgbClr val="000000"/>
                </a:solidFill>
                <a:latin typeface="Calibri" pitchFamily="34" charset="0"/>
              </a:rPr>
              <a:pPr algn="r" eaLnBrk="1" hangingPunct="1"/>
              <a:t>8</a:t>
            </a:fld>
            <a:endParaRPr lang="en-US" altLang="zh-TW" sz="1200">
              <a:solidFill>
                <a:srgbClr val="000000"/>
              </a:solidFill>
              <a:latin typeface="Calibri" pitchFamily="34" charset="0"/>
            </a:endParaRPr>
          </a:p>
        </p:txBody>
      </p:sp>
    </p:spTree>
    <p:extLst>
      <p:ext uri="{BB962C8B-B14F-4D97-AF65-F5344CB8AC3E}">
        <p14:creationId xmlns:p14="http://schemas.microsoft.com/office/powerpoint/2010/main" val="357188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微生物腐蝕也叫做細菌腐蝕，是指由微生物（通常是化能生物）導致的腐蝕。這種腐蝕既可以發生在金屬上，也可以發生在非金屬材料上，不論是否有氧氣。硫酸鹽還原菌通常在無氧環境中出現，他們產生硫化氫，會引起硫化物應力破裂現象。在氧氣環境中，某些細菌會直接將鐵氧化成鐵的氧化物和氫氧化物，而其他的一些細菌會氧化硫從而產生硫酸，導致生源硫化物腐蝕。在腐蝕產物中，通常還會形成濃度差電池，會引起甚至加速電化學腐蝕的過程。</a:t>
            </a:r>
          </a:p>
        </p:txBody>
      </p:sp>
      <p:sp>
        <p:nvSpPr>
          <p:cNvPr id="4" name="投影片編號版面配置區 3"/>
          <p:cNvSpPr>
            <a:spLocks noGrp="1"/>
          </p:cNvSpPr>
          <p:nvPr>
            <p:ph type="sldNum" sz="quarter" idx="5"/>
          </p:nvPr>
        </p:nvSpPr>
        <p:spPr/>
        <p:txBody>
          <a:bodyPr/>
          <a:lstStyle/>
          <a:p>
            <a:fld id="{126EF52B-08EA-453F-846C-3050DDFCE62F}" type="slidenum">
              <a:rPr lang="zh-TW" altLang="en-US" smtClean="0"/>
              <a:t>11</a:t>
            </a:fld>
            <a:endParaRPr lang="zh-TW" altLang="en-US"/>
          </a:p>
        </p:txBody>
      </p:sp>
    </p:spTree>
    <p:extLst>
      <p:ext uri="{BB962C8B-B14F-4D97-AF65-F5344CB8AC3E}">
        <p14:creationId xmlns:p14="http://schemas.microsoft.com/office/powerpoint/2010/main" val="2199683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設計適當的金屬結構可以減緩或根本杜絕腐蝕發生，包括以下幾點：</a:t>
            </a:r>
          </a:p>
          <a:p>
            <a:r>
              <a:rPr lang="zh-TW" altLang="en-US" dirty="0"/>
              <a:t>避免產生伽凡尼電池。</a:t>
            </a:r>
          </a:p>
          <a:p>
            <a:r>
              <a:rPr lang="zh-TW" altLang="en-US" dirty="0"/>
              <a:t>設法使陽極區域的面積遠大於陰極區域。</a:t>
            </a:r>
          </a:p>
          <a:p>
            <a:r>
              <a:rPr lang="zh-TW" altLang="en-US" dirty="0"/>
              <a:t>設計元件時必須使流體系統為封閉式而非開放式。</a:t>
            </a:r>
          </a:p>
          <a:p>
            <a:r>
              <a:rPr lang="zh-TW" altLang="en-US" dirty="0"/>
              <a:t>避免組合件或接合材料之間有隙縫產生。</a:t>
            </a:r>
          </a:p>
          <a:p>
            <a:r>
              <a:rPr lang="zh-TW" altLang="en-US" dirty="0"/>
              <a:t>設計時要使其更換容易並具有經濟性。</a:t>
            </a:r>
            <a:endParaRPr lang="en-US" altLang="zh-TW" dirty="0"/>
          </a:p>
          <a:p>
            <a:r>
              <a:rPr lang="zh-TW" altLang="en-US" dirty="0"/>
              <a:t>連接兩片鋼板不同方法： </a:t>
            </a:r>
          </a:p>
          <a:p>
            <a:r>
              <a:rPr lang="zh-TW" altLang="en-US" dirty="0"/>
              <a:t>    </a:t>
            </a:r>
            <a:r>
              <a:rPr lang="en-US" altLang="zh-TW" dirty="0"/>
              <a:t>(1)</a:t>
            </a:r>
            <a:r>
              <a:rPr lang="zh-TW" altLang="en-US" dirty="0"/>
              <a:t>使用扣件可能會產生濃度電池腐蝕 </a:t>
            </a:r>
          </a:p>
          <a:p>
            <a:r>
              <a:rPr lang="zh-TW" altLang="en-US" dirty="0"/>
              <a:t>    </a:t>
            </a:r>
            <a:r>
              <a:rPr lang="en-US" altLang="zh-TW" dirty="0"/>
              <a:t>(2)</a:t>
            </a:r>
            <a:r>
              <a:rPr lang="zh-TW" altLang="en-US" dirty="0"/>
              <a:t>使用硬銲或軟銲可能產生組成電池腐蝕 </a:t>
            </a:r>
          </a:p>
          <a:p>
            <a:r>
              <a:rPr lang="zh-TW" altLang="en-US" dirty="0"/>
              <a:t>    </a:t>
            </a:r>
            <a:r>
              <a:rPr lang="en-US" altLang="zh-TW" dirty="0"/>
              <a:t>(3)</a:t>
            </a:r>
            <a:r>
              <a:rPr lang="zh-TW" altLang="en-US" dirty="0"/>
              <a:t>採用與基質金屬成份相近之銲料銲接，可以避免伽凡尼電池腐蝕</a:t>
            </a:r>
          </a:p>
        </p:txBody>
      </p:sp>
      <p:sp>
        <p:nvSpPr>
          <p:cNvPr id="4" name="投影片編號版面配置區 3"/>
          <p:cNvSpPr>
            <a:spLocks noGrp="1"/>
          </p:cNvSpPr>
          <p:nvPr>
            <p:ph type="sldNum" sz="quarter" idx="5"/>
          </p:nvPr>
        </p:nvSpPr>
        <p:spPr/>
        <p:txBody>
          <a:bodyPr/>
          <a:lstStyle/>
          <a:p>
            <a:fld id="{126EF52B-08EA-453F-846C-3050DDFCE62F}" type="slidenum">
              <a:rPr lang="zh-TW" altLang="en-US" smtClean="0"/>
              <a:t>12</a:t>
            </a:fld>
            <a:endParaRPr lang="zh-TW" altLang="en-US"/>
          </a:p>
        </p:txBody>
      </p:sp>
    </p:spTree>
    <p:extLst>
      <p:ext uri="{BB962C8B-B14F-4D97-AF65-F5344CB8AC3E}">
        <p14:creationId xmlns:p14="http://schemas.microsoft.com/office/powerpoint/2010/main" val="3159349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電塔船舶管路</a:t>
            </a:r>
          </a:p>
        </p:txBody>
      </p:sp>
      <p:sp>
        <p:nvSpPr>
          <p:cNvPr id="4" name="投影片編號版面配置區 3"/>
          <p:cNvSpPr>
            <a:spLocks noGrp="1"/>
          </p:cNvSpPr>
          <p:nvPr>
            <p:ph type="sldNum" sz="quarter" idx="5"/>
          </p:nvPr>
        </p:nvSpPr>
        <p:spPr/>
        <p:txBody>
          <a:bodyPr/>
          <a:lstStyle/>
          <a:p>
            <a:fld id="{126EF52B-08EA-453F-846C-3050DDFCE62F}" type="slidenum">
              <a:rPr lang="zh-TW" altLang="en-US" smtClean="0"/>
              <a:t>18</a:t>
            </a:fld>
            <a:endParaRPr lang="zh-TW" altLang="en-US"/>
          </a:p>
        </p:txBody>
      </p:sp>
    </p:spTree>
    <p:extLst>
      <p:ext uri="{BB962C8B-B14F-4D97-AF65-F5344CB8AC3E}">
        <p14:creationId xmlns:p14="http://schemas.microsoft.com/office/powerpoint/2010/main" val="1840218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6EF52B-08EA-453F-846C-3050DDFCE62F}" type="slidenum">
              <a:rPr lang="zh-TW" altLang="en-US" smtClean="0"/>
              <a:t>21</a:t>
            </a:fld>
            <a:endParaRPr lang="zh-TW" altLang="en-US"/>
          </a:p>
        </p:txBody>
      </p:sp>
    </p:spTree>
    <p:extLst>
      <p:ext uri="{BB962C8B-B14F-4D97-AF65-F5344CB8AC3E}">
        <p14:creationId xmlns:p14="http://schemas.microsoft.com/office/powerpoint/2010/main" val="3833389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26EF52B-08EA-453F-846C-3050DDFCE62F}" type="slidenum">
              <a:rPr lang="zh-TW" altLang="en-US" smtClean="0"/>
              <a:t>22</a:t>
            </a:fld>
            <a:endParaRPr lang="zh-TW" altLang="en-US"/>
          </a:p>
        </p:txBody>
      </p:sp>
    </p:spTree>
    <p:extLst>
      <p:ext uri="{BB962C8B-B14F-4D97-AF65-F5344CB8AC3E}">
        <p14:creationId xmlns:p14="http://schemas.microsoft.com/office/powerpoint/2010/main" val="3526476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72BAAE11-FA92-4042-A92C-8EEA6E31B8E0}"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7284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7BD8800-0087-40F6-943B-49A201A2CBCB}"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82722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ACD666B-D7F3-45CB-AFB2-8781522907D9}"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749118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266882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D8C2A884-13AE-4028-8664-32569F0FC49F}" type="datetime1">
              <a:rPr lang="zh-TW" altLang="en-US" smtClean="0"/>
              <a:t>2019/12/25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3844674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6A3A47-6570-4E2A-B63D-33C52A919973}" type="datetime1">
              <a:rPr lang="zh-TW" altLang="en-US" smtClean="0"/>
              <a:t>2019/12/25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2821888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2290909C-7A25-42FC-A73A-644EBEBA31AA}" type="datetime1">
              <a:rPr lang="zh-TW" altLang="en-US" smtClean="0"/>
              <a:t>2019/12/25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1746135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2001FFC-983D-4B9A-A5ED-A788A7B9780A}" type="datetime1">
              <a:rPr lang="zh-TW" altLang="en-US" smtClean="0"/>
              <a:t>2019/12/25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625842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38D09CD-CA4C-459D-A83F-E629B226937E}" type="datetime1">
              <a:rPr lang="zh-TW" altLang="en-US" smtClean="0"/>
              <a:t>2019/12/25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167855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ABDA593-6E1C-4FD2-9124-6330459F8708}" type="datetime1">
              <a:rPr lang="zh-TW" altLang="en-US" smtClean="0"/>
              <a:t>2019/12/25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1784217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A481A3-6A84-43CD-A8B1-CBC4DE5D6644}" type="datetime1">
              <a:rPr lang="zh-TW" altLang="en-US" smtClean="0"/>
              <a:t>2019/12/25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88390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7AE9F0E-3E82-4785-89E0-B2B59286609F}"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767873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A514041A-40BA-4C96-9F0C-BFFE3F05DB7E}" type="datetime1">
              <a:rPr lang="zh-TW" altLang="en-US" smtClean="0"/>
              <a:t>2019/12/25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507908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5EFBBEB-F63A-4D91-890C-2C22A6BD2385}" type="datetime1">
              <a:rPr lang="zh-TW" altLang="en-US" smtClean="0"/>
              <a:t>2019/12/25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8414533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549399C-02B2-4C9F-9F19-C55E860F3201}" type="datetime1">
              <a:rPr lang="zh-TW" altLang="en-US" smtClean="0"/>
              <a:t>2019/12/25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877074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62F328D-8FA2-4159-AA4E-C4D6E5E8B6C1}" type="datetime1">
              <a:rPr lang="zh-TW" altLang="en-US" smtClean="0"/>
              <a:t>2019/12/25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3696207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2DF95E63-D29B-41CB-8F65-611C4711E740}"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49941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1950DFAA-0753-41D5-ADA8-7E50485E205E}" type="datetime1">
              <a:rPr lang="zh-TW" altLang="en-US" smtClean="0"/>
              <a:t>2019/12/25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41382323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17720CE-FF7A-4B58-800F-9704C6675EC2}" type="datetime1">
              <a:rPr lang="zh-TW" altLang="en-US" smtClean="0"/>
              <a:t>2019/12/25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1624636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68A737F2-4DA3-4D46-9923-6901F4CE37EC}" type="datetime1">
              <a:rPr lang="zh-TW" altLang="en-US" smtClean="0"/>
              <a:t>2019/12/25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31444920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A9CAE0C5-5E4F-429F-A8CF-B4523CA14E61}" type="datetime1">
              <a:rPr lang="zh-TW" altLang="en-US" smtClean="0"/>
              <a:t>2019/12/25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29933200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85790A2F-03A8-4CBB-B48B-295349332F08}" type="datetime1">
              <a:rPr lang="zh-TW" altLang="en-US" smtClean="0"/>
              <a:t>2019/12/25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413201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21D9B2F2-D9FC-4C9E-9263-6FAE06B81DD8}"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60978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DB246FBF-59E4-41D5-B988-172D722D2DA7}" type="datetime1">
              <a:rPr lang="zh-TW" altLang="en-US" smtClean="0"/>
              <a:t>2019/12/25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30162682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E81EF5C8-024E-40E2-8D76-0377A149E2ED}" type="datetime1">
              <a:rPr lang="zh-TW" altLang="en-US" smtClean="0"/>
              <a:t>2019/12/25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13271487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7F0ED020-9ACC-464C-B4FE-23FFE69438E1}" type="datetime1">
              <a:rPr lang="zh-TW" altLang="en-US" smtClean="0"/>
              <a:t>2019/12/25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29813520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66E596E-4124-4894-A95D-C88CEF819FCF}" type="datetime1">
              <a:rPr lang="zh-TW" altLang="en-US" smtClean="0"/>
              <a:t>2019/12/25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7103078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F7AA81F5-F669-4849-A78F-C81781FFA7E3}" type="datetime1">
              <a:rPr lang="zh-TW" altLang="en-US" smtClean="0"/>
              <a:t>2019/12/25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38586382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3E0FE4F-A2B5-4309-819F-75C4DD89D374}" type="datetime1">
              <a:rPr lang="zh-TW" altLang="en-US" smtClean="0"/>
              <a:t>2019/12/25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37077376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884BC07C-4145-49A2-8192-0FAB2C3750C5}"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3138169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4" name="Slide Number Placeholder 3"/>
          <p:cNvSpPr>
            <a:spLocks noGrp="1"/>
          </p:cNvSpPr>
          <p:nvPr>
            <p:ph type="sldNum" sz="quarter" idx="12"/>
          </p:nvPr>
        </p:nvSpPr>
        <p:spPr>
          <a:xfrm>
            <a:off x="6553200" y="6356350"/>
            <a:ext cx="2133600" cy="365125"/>
          </a:xfrm>
        </p:spPr>
        <p:txBody>
          <a:bodyPr/>
          <a:lstStyle/>
          <a:p>
            <a:pPr>
              <a:defRPr/>
            </a:pPr>
            <a:fld id="{6A94D31D-0B0A-4464-ADBC-5EACA5E46C3C}" type="slidenum">
              <a:rPr lang="zh-TW" altLang="en-US" smtClean="0"/>
              <a:pPr>
                <a:defRPr/>
              </a:pPr>
              <a:t>‹#›</a:t>
            </a:fld>
            <a:endParaRPr lang="zh-TW" altLang="en-US"/>
          </a:p>
        </p:txBody>
      </p:sp>
    </p:spTree>
    <p:extLst>
      <p:ext uri="{BB962C8B-B14F-4D97-AF65-F5344CB8AC3E}">
        <p14:creationId xmlns:p14="http://schemas.microsoft.com/office/powerpoint/2010/main" val="312329948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FCB4004-A403-4EE7-9BD3-0E17408C2AE2}"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41229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17ACCD3-9E5D-4880-8F4A-FFF3AF7E6349}"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27961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9282446-1777-4CFE-8812-D8D8FD627F1A}"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91933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2DB5D6-8CA6-4B7A-89B8-3653884278CD}"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62847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5E42A530-3C40-432E-B3C5-A6C45762F565}"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05594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67AC937-9BDE-4AD5-9F14-121A339FB7E4}"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09423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E07D3-B2A0-491D-BE25-E4E12D7B73C9}" type="datetime1">
              <a:rPr lang="zh-TW" altLang="en-US" smtClean="0">
                <a:solidFill>
                  <a:prstClr val="black">
                    <a:tint val="75000"/>
                  </a:prstClr>
                </a:solidFill>
              </a:rPr>
              <a:t>2019/12/25</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FAAF7-E0F2-4667-93C4-6D6AD1ED50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544059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71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45AB98-CFC8-4905-BECF-F1074832F231}" type="datetime1">
              <a:rPr lang="zh-TW" altLang="en-US" smtClean="0"/>
              <a:t>2019/12/25</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20689-AEDA-4305-92BB-0F5DD1CAE180}" type="slidenum">
              <a:rPr lang="zh-TW" altLang="en-US" smtClean="0"/>
              <a:t>‹#›</a:t>
            </a:fld>
            <a:endParaRPr lang="zh-TW" altLang="en-US"/>
          </a:p>
        </p:txBody>
      </p:sp>
    </p:spTree>
    <p:extLst>
      <p:ext uri="{BB962C8B-B14F-4D97-AF65-F5344CB8AC3E}">
        <p14:creationId xmlns:p14="http://schemas.microsoft.com/office/powerpoint/2010/main" val="20935168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1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FFE63F-8464-4F66-9D1B-C2A1E53A94B3}" type="datetime1">
              <a:rPr lang="zh-TW" altLang="en-US" smtClean="0"/>
              <a:t>2019/12/25</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FA4CCC-F676-4ABF-BE81-7C29EE6A166F}" type="slidenum">
              <a:rPr lang="zh-TW" altLang="en-US" smtClean="0"/>
              <a:t>‹#›</a:t>
            </a:fld>
            <a:endParaRPr lang="zh-TW" altLang="en-US"/>
          </a:p>
        </p:txBody>
      </p:sp>
    </p:spTree>
    <p:extLst>
      <p:ext uri="{BB962C8B-B14F-4D97-AF65-F5344CB8AC3E}">
        <p14:creationId xmlns:p14="http://schemas.microsoft.com/office/powerpoint/2010/main" val="4211544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jpeg"/><Relationship Id="rId1" Type="http://schemas.openxmlformats.org/officeDocument/2006/relationships/slideLayout" Target="../slideLayouts/slideLayout14.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image" Target="../media/image66.png"/><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10.png"/><Relationship Id="rId1" Type="http://schemas.openxmlformats.org/officeDocument/2006/relationships/slideLayout" Target="../slideLayouts/slideLayout18.xml"/><Relationship Id="rId5" Type="http://schemas.openxmlformats.org/officeDocument/2006/relationships/image" Target="../media/image75.jpe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19.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33.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94.jpeg"/><Relationship Id="rId3" Type="http://schemas.openxmlformats.org/officeDocument/2006/relationships/image" Target="../media/image84.png"/><Relationship Id="rId7" Type="http://schemas.openxmlformats.org/officeDocument/2006/relationships/image" Target="../media/image88.jpeg"/><Relationship Id="rId12" Type="http://schemas.openxmlformats.org/officeDocument/2006/relationships/image" Target="../media/image93.jpe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87.jpeg"/><Relationship Id="rId11" Type="http://schemas.openxmlformats.org/officeDocument/2006/relationships/image" Target="../media/image92.jpeg"/><Relationship Id="rId5" Type="http://schemas.openxmlformats.org/officeDocument/2006/relationships/image" Target="../media/image86.jpeg"/><Relationship Id="rId10" Type="http://schemas.openxmlformats.org/officeDocument/2006/relationships/image" Target="../media/image91.jpeg"/><Relationship Id="rId4" Type="http://schemas.openxmlformats.org/officeDocument/2006/relationships/image" Target="../media/image85.jpeg"/><Relationship Id="rId9" Type="http://schemas.openxmlformats.org/officeDocument/2006/relationships/image" Target="../media/image90.jpeg"/></Relationships>
</file>

<file path=ppt/slides/_rels/slide34.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jpeg"/><Relationship Id="rId7" Type="http://schemas.openxmlformats.org/officeDocument/2006/relationships/image" Target="../media/image99.jpeg"/><Relationship Id="rId12" Type="http://schemas.openxmlformats.org/officeDocument/2006/relationships/image" Target="../media/image104.jpe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98.jpeg"/><Relationship Id="rId11" Type="http://schemas.openxmlformats.org/officeDocument/2006/relationships/image" Target="../media/image103.jpeg"/><Relationship Id="rId5" Type="http://schemas.openxmlformats.org/officeDocument/2006/relationships/image" Target="../media/image97.jpeg"/><Relationship Id="rId10" Type="http://schemas.openxmlformats.org/officeDocument/2006/relationships/image" Target="../media/image102.jpeg"/><Relationship Id="rId4" Type="http://schemas.openxmlformats.org/officeDocument/2006/relationships/image" Target="../media/image96.jpeg"/><Relationship Id="rId9" Type="http://schemas.openxmlformats.org/officeDocument/2006/relationships/image" Target="../media/image101.jpeg"/></Relationships>
</file>

<file path=ppt/slides/_rels/slide35.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5.jpeg"/><Relationship Id="rId7" Type="http://schemas.openxmlformats.org/officeDocument/2006/relationships/image" Target="../media/image109.jpeg"/><Relationship Id="rId12" Type="http://schemas.openxmlformats.org/officeDocument/2006/relationships/image" Target="../media/image114.jpeg"/><Relationship Id="rId2" Type="http://schemas.openxmlformats.org/officeDocument/2006/relationships/image" Target="../media/image84.png"/><Relationship Id="rId1" Type="http://schemas.openxmlformats.org/officeDocument/2006/relationships/slideLayout" Target="../slideLayouts/slideLayout18.xml"/><Relationship Id="rId6" Type="http://schemas.openxmlformats.org/officeDocument/2006/relationships/image" Target="../media/image108.jpeg"/><Relationship Id="rId11" Type="http://schemas.openxmlformats.org/officeDocument/2006/relationships/image" Target="../media/image113.jpeg"/><Relationship Id="rId5" Type="http://schemas.openxmlformats.org/officeDocument/2006/relationships/image" Target="../media/image107.jpeg"/><Relationship Id="rId10" Type="http://schemas.openxmlformats.org/officeDocument/2006/relationships/image" Target="../media/image112.jpeg"/><Relationship Id="rId4" Type="http://schemas.openxmlformats.org/officeDocument/2006/relationships/image" Target="../media/image106.jpeg"/><Relationship Id="rId9" Type="http://schemas.openxmlformats.org/officeDocument/2006/relationships/image" Target="../media/image111.jpeg"/></Relationships>
</file>

<file path=ppt/slides/_rels/slide36.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jpeg"/><Relationship Id="rId7" Type="http://schemas.openxmlformats.org/officeDocument/2006/relationships/image" Target="../media/image119.png"/><Relationship Id="rId12" Type="http://schemas.openxmlformats.org/officeDocument/2006/relationships/image" Target="../media/image124.jpeg"/><Relationship Id="rId2" Type="http://schemas.openxmlformats.org/officeDocument/2006/relationships/image" Target="../media/image84.png"/><Relationship Id="rId1" Type="http://schemas.openxmlformats.org/officeDocument/2006/relationships/slideLayout" Target="../slideLayouts/slideLayout18.xml"/><Relationship Id="rId6" Type="http://schemas.openxmlformats.org/officeDocument/2006/relationships/image" Target="../media/image118.jpeg"/><Relationship Id="rId11" Type="http://schemas.openxmlformats.org/officeDocument/2006/relationships/image" Target="../media/image123.png"/><Relationship Id="rId5" Type="http://schemas.openxmlformats.org/officeDocument/2006/relationships/image" Target="../media/image117.jpeg"/><Relationship Id="rId10" Type="http://schemas.openxmlformats.org/officeDocument/2006/relationships/image" Target="../media/image122.jpeg"/><Relationship Id="rId4" Type="http://schemas.openxmlformats.org/officeDocument/2006/relationships/image" Target="../media/image116.jpeg"/><Relationship Id="rId9" Type="http://schemas.openxmlformats.org/officeDocument/2006/relationships/image" Target="../media/image121.jpeg"/></Relationships>
</file>

<file path=ppt/slides/_rels/slide37.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image" Target="../media/image125.jpeg"/><Relationship Id="rId7" Type="http://schemas.openxmlformats.org/officeDocument/2006/relationships/image" Target="../media/image129.jpeg"/><Relationship Id="rId12" Type="http://schemas.openxmlformats.org/officeDocument/2006/relationships/image" Target="../media/image134.jpeg"/><Relationship Id="rId2" Type="http://schemas.openxmlformats.org/officeDocument/2006/relationships/image" Target="../media/image84.png"/><Relationship Id="rId1" Type="http://schemas.openxmlformats.org/officeDocument/2006/relationships/slideLayout" Target="../slideLayouts/slideLayout18.xml"/><Relationship Id="rId6" Type="http://schemas.openxmlformats.org/officeDocument/2006/relationships/image" Target="../media/image128.jpeg"/><Relationship Id="rId11" Type="http://schemas.openxmlformats.org/officeDocument/2006/relationships/image" Target="../media/image133.jpeg"/><Relationship Id="rId5" Type="http://schemas.openxmlformats.org/officeDocument/2006/relationships/image" Target="../media/image127.jpeg"/><Relationship Id="rId10" Type="http://schemas.openxmlformats.org/officeDocument/2006/relationships/image" Target="../media/image132.jpeg"/><Relationship Id="rId4" Type="http://schemas.openxmlformats.org/officeDocument/2006/relationships/image" Target="../media/image126.jpeg"/><Relationship Id="rId9" Type="http://schemas.openxmlformats.org/officeDocument/2006/relationships/image" Target="../media/image131.jpeg"/></Relationships>
</file>

<file path=ppt/slides/_rels/slide38.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5.jpeg"/><Relationship Id="rId7" Type="http://schemas.openxmlformats.org/officeDocument/2006/relationships/image" Target="../media/image139.jpeg"/><Relationship Id="rId12" Type="http://schemas.openxmlformats.org/officeDocument/2006/relationships/image" Target="../media/image144.jpeg"/><Relationship Id="rId2" Type="http://schemas.openxmlformats.org/officeDocument/2006/relationships/image" Target="../media/image84.png"/><Relationship Id="rId1" Type="http://schemas.openxmlformats.org/officeDocument/2006/relationships/slideLayout" Target="../slideLayouts/slideLayout18.xml"/><Relationship Id="rId6" Type="http://schemas.openxmlformats.org/officeDocument/2006/relationships/image" Target="../media/image138.jpeg"/><Relationship Id="rId11" Type="http://schemas.openxmlformats.org/officeDocument/2006/relationships/image" Target="../media/image143.jpeg"/><Relationship Id="rId5" Type="http://schemas.openxmlformats.org/officeDocument/2006/relationships/image" Target="../media/image137.jpeg"/><Relationship Id="rId10" Type="http://schemas.openxmlformats.org/officeDocument/2006/relationships/image" Target="../media/image142.jpeg"/><Relationship Id="rId4" Type="http://schemas.openxmlformats.org/officeDocument/2006/relationships/image" Target="../media/image136.jpeg"/><Relationship Id="rId9" Type="http://schemas.openxmlformats.org/officeDocument/2006/relationships/image" Target="../media/image141.jpeg"/></Relationships>
</file>

<file path=ppt/slides/_rels/slide39.xml.rels><?xml version="1.0" encoding="UTF-8" standalone="yes"?>
<Relationships xmlns="http://schemas.openxmlformats.org/package/2006/relationships"><Relationship Id="rId8" Type="http://schemas.openxmlformats.org/officeDocument/2006/relationships/image" Target="../media/image150.jpeg"/><Relationship Id="rId3" Type="http://schemas.openxmlformats.org/officeDocument/2006/relationships/image" Target="../media/image145.jpeg"/><Relationship Id="rId7" Type="http://schemas.openxmlformats.org/officeDocument/2006/relationships/image" Target="../media/image149.jpeg"/><Relationship Id="rId12" Type="http://schemas.openxmlformats.org/officeDocument/2006/relationships/image" Target="../media/image154.jpeg"/><Relationship Id="rId2" Type="http://schemas.openxmlformats.org/officeDocument/2006/relationships/image" Target="../media/image84.png"/><Relationship Id="rId1" Type="http://schemas.openxmlformats.org/officeDocument/2006/relationships/slideLayout" Target="../slideLayouts/slideLayout18.xml"/><Relationship Id="rId6" Type="http://schemas.openxmlformats.org/officeDocument/2006/relationships/image" Target="../media/image148.jpeg"/><Relationship Id="rId11" Type="http://schemas.openxmlformats.org/officeDocument/2006/relationships/image" Target="../media/image153.jpeg"/><Relationship Id="rId5" Type="http://schemas.openxmlformats.org/officeDocument/2006/relationships/image" Target="../media/image147.jpeg"/><Relationship Id="rId10" Type="http://schemas.openxmlformats.org/officeDocument/2006/relationships/image" Target="../media/image152.jpeg"/><Relationship Id="rId4" Type="http://schemas.openxmlformats.org/officeDocument/2006/relationships/image" Target="../media/image146.jpeg"/><Relationship Id="rId9" Type="http://schemas.openxmlformats.org/officeDocument/2006/relationships/image" Target="../media/image15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60.jpeg"/><Relationship Id="rId3" Type="http://schemas.openxmlformats.org/officeDocument/2006/relationships/image" Target="../media/image155.jpeg"/><Relationship Id="rId7" Type="http://schemas.openxmlformats.org/officeDocument/2006/relationships/image" Target="../media/image159.jpeg"/><Relationship Id="rId12" Type="http://schemas.openxmlformats.org/officeDocument/2006/relationships/image" Target="../media/image164.jpe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8.jpeg"/><Relationship Id="rId11" Type="http://schemas.openxmlformats.org/officeDocument/2006/relationships/image" Target="../media/image163.jpeg"/><Relationship Id="rId5" Type="http://schemas.openxmlformats.org/officeDocument/2006/relationships/image" Target="../media/image157.jpeg"/><Relationship Id="rId10" Type="http://schemas.openxmlformats.org/officeDocument/2006/relationships/image" Target="../media/image162.jpeg"/><Relationship Id="rId4" Type="http://schemas.openxmlformats.org/officeDocument/2006/relationships/image" Target="../media/image156.jpeg"/><Relationship Id="rId9" Type="http://schemas.openxmlformats.org/officeDocument/2006/relationships/image" Target="../media/image161.jpeg"/></Relationships>
</file>

<file path=ppt/slides/_rels/slide41.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image" Target="../media/image165.jpeg"/><Relationship Id="rId7" Type="http://schemas.openxmlformats.org/officeDocument/2006/relationships/image" Target="../media/image169.jpeg"/><Relationship Id="rId12" Type="http://schemas.openxmlformats.org/officeDocument/2006/relationships/image" Target="../media/image174.jpe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68.jpeg"/><Relationship Id="rId11" Type="http://schemas.openxmlformats.org/officeDocument/2006/relationships/image" Target="../media/image173.jpeg"/><Relationship Id="rId5" Type="http://schemas.openxmlformats.org/officeDocument/2006/relationships/image" Target="../media/image167.jpeg"/><Relationship Id="rId10" Type="http://schemas.openxmlformats.org/officeDocument/2006/relationships/image" Target="../media/image172.png"/><Relationship Id="rId4" Type="http://schemas.openxmlformats.org/officeDocument/2006/relationships/image" Target="../media/image166.jpeg"/><Relationship Id="rId9" Type="http://schemas.openxmlformats.org/officeDocument/2006/relationships/image" Target="../media/image171.jpeg"/></Relationships>
</file>

<file path=ppt/slides/_rels/slide42.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85.jpeg"/><Relationship Id="rId1" Type="http://schemas.openxmlformats.org/officeDocument/2006/relationships/slideLayout" Target="../slideLayouts/slideLayout24.xml"/><Relationship Id="rId5" Type="http://schemas.openxmlformats.org/officeDocument/2006/relationships/image" Target="../media/image180.jpeg"/><Relationship Id="rId4" Type="http://schemas.openxmlformats.org/officeDocument/2006/relationships/image" Target="../media/image179.jpeg"/></Relationships>
</file>

<file path=ppt/slides/_rels/slide44.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image" Target="../media/image186.jpeg"/><Relationship Id="rId3" Type="http://schemas.openxmlformats.org/officeDocument/2006/relationships/image" Target="../media/image94.jpeg"/><Relationship Id="rId7" Type="http://schemas.openxmlformats.org/officeDocument/2006/relationships/image" Target="../media/image185.jpeg"/><Relationship Id="rId2" Type="http://schemas.openxmlformats.org/officeDocument/2006/relationships/image" Target="../media/image85.jpeg"/><Relationship Id="rId1" Type="http://schemas.openxmlformats.org/officeDocument/2006/relationships/slideLayout" Target="../slideLayouts/slideLayout19.xml"/><Relationship Id="rId6" Type="http://schemas.openxmlformats.org/officeDocument/2006/relationships/image" Target="../media/image184.jpeg"/><Relationship Id="rId5" Type="http://schemas.openxmlformats.org/officeDocument/2006/relationships/image" Target="../media/image180.jpeg"/><Relationship Id="rId4" Type="http://schemas.openxmlformats.org/officeDocument/2006/relationships/image" Target="../media/image179.jpeg"/><Relationship Id="rId9" Type="http://schemas.openxmlformats.org/officeDocument/2006/relationships/image" Target="../media/image18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0" y="0"/>
            <a:ext cx="9144000" cy="6858000"/>
          </a:xfrm>
          <a:noFill/>
          <a:ln>
            <a:miter lim="800000"/>
            <a:headEnd/>
            <a:tailEnd/>
          </a:ln>
        </p:spPr>
        <p:style>
          <a:lnRef idx="0">
            <a:scrgbClr r="0" g="0" b="0"/>
          </a:lnRef>
          <a:fillRef idx="1003">
            <a:schemeClr val="lt1"/>
          </a:fillRef>
          <a:effectRef idx="0">
            <a:scrgbClr r="0" g="0" b="0"/>
          </a:effectRef>
          <a:fontRef idx="major"/>
        </p:style>
        <p:txBody>
          <a:bodyPr rtlCol="0">
            <a:normAutofit/>
          </a:bodyPr>
          <a:lstStyle/>
          <a:p>
            <a:pPr>
              <a:defRPr/>
            </a:pPr>
            <a:r>
              <a:rPr lang="zh-TW" altLang="en-US" sz="3200" b="1" kern="100" dirty="0">
                <a:solidFill>
                  <a:srgbClr val="FF0000"/>
                </a:solidFill>
                <a:latin typeface="微軟正黑體" panose="020B0604030504040204" pitchFamily="34" charset="-120"/>
                <a:ea typeface="微軟正黑體" panose="020B0604030504040204" pitchFamily="34" charset="-120"/>
                <a:cs typeface="Times New Roman" pitchFamily="18" charset="0"/>
              </a:rPr>
              <a:t>農業設施結構材料連結機構強化技術</a:t>
            </a:r>
            <a:r>
              <a:rPr lang="en-US" altLang="zh-TW" sz="3200" b="1" kern="100" dirty="0">
                <a:solidFill>
                  <a:srgbClr val="FF0000"/>
                </a:solidFill>
                <a:latin typeface="微軟正黑體" panose="020B0604030504040204" pitchFamily="34" charset="-120"/>
                <a:ea typeface="微軟正黑體" panose="020B0604030504040204" pitchFamily="34" charset="-120"/>
                <a:cs typeface="Times New Roman" pitchFamily="18" charset="0"/>
              </a:rPr>
              <a:t/>
            </a:r>
            <a:br>
              <a:rPr lang="en-US" altLang="zh-TW" sz="3200" b="1" kern="100" dirty="0">
                <a:solidFill>
                  <a:srgbClr val="FF0000"/>
                </a:solidFill>
                <a:latin typeface="微軟正黑體" panose="020B0604030504040204" pitchFamily="34" charset="-120"/>
                <a:ea typeface="微軟正黑體" panose="020B0604030504040204" pitchFamily="34" charset="-120"/>
                <a:cs typeface="Times New Roman" pitchFamily="18" charset="0"/>
              </a:rPr>
            </a:br>
            <a:r>
              <a:rPr lang="zh-TW" altLang="en-US" sz="3200" b="1" kern="100" dirty="0">
                <a:solidFill>
                  <a:srgbClr val="0000FF"/>
                </a:solidFill>
                <a:latin typeface="微軟正黑體" panose="020B0604030504040204" pitchFamily="34" charset="-120"/>
                <a:ea typeface="微軟正黑體" panose="020B0604030504040204" pitchFamily="34" charset="-120"/>
                <a:cs typeface="Times New Roman" pitchFamily="18" charset="0"/>
              </a:rPr>
              <a:t>腐蝕性能測試分析</a:t>
            </a:r>
            <a:r>
              <a:rPr lang="en-US" altLang="zh-TW" sz="3200" b="1" dirty="0">
                <a:solidFill>
                  <a:srgbClr val="FF0000"/>
                </a:solidFill>
                <a:latin typeface="標楷體" pitchFamily="65" charset="-120"/>
                <a:ea typeface="標楷體" pitchFamily="65" charset="-120"/>
              </a:rPr>
              <a:t/>
            </a:r>
            <a:br>
              <a:rPr lang="en-US" altLang="zh-TW" sz="3200" b="1" dirty="0">
                <a:solidFill>
                  <a:srgbClr val="FF0000"/>
                </a:solidFill>
                <a:latin typeface="標楷體" pitchFamily="65" charset="-120"/>
                <a:ea typeface="標楷體" pitchFamily="65" charset="-120"/>
              </a:rPr>
            </a:br>
            <a:r>
              <a:rPr lang="en-US" altLang="zh-TW" sz="1600" b="1" dirty="0">
                <a:solidFill>
                  <a:srgbClr val="FF0000"/>
                </a:solidFill>
                <a:latin typeface="標楷體" pitchFamily="65" charset="-120"/>
                <a:ea typeface="標楷體" pitchFamily="65" charset="-120"/>
              </a:rPr>
              <a:t/>
            </a:r>
            <a:br>
              <a:rPr lang="en-US" altLang="zh-TW" sz="1600" b="1" dirty="0">
                <a:solidFill>
                  <a:srgbClr val="FF0000"/>
                </a:solidFill>
                <a:latin typeface="標楷體" pitchFamily="65" charset="-120"/>
                <a:ea typeface="標楷體" pitchFamily="65" charset="-120"/>
              </a:rPr>
            </a:br>
            <a:r>
              <a:rPr lang="en-US" altLang="zh-TW" b="1" dirty="0">
                <a:solidFill>
                  <a:srgbClr val="FF0000"/>
                </a:solidFill>
                <a:latin typeface="標楷體" pitchFamily="65" charset="-120"/>
                <a:ea typeface="標楷體" pitchFamily="65" charset="-120"/>
              </a:rPr>
              <a:t/>
            </a:r>
            <a:br>
              <a:rPr lang="en-US" altLang="zh-TW" b="1" dirty="0">
                <a:solidFill>
                  <a:srgbClr val="FF0000"/>
                </a:solidFill>
                <a:latin typeface="標楷體" pitchFamily="65" charset="-120"/>
                <a:ea typeface="標楷體" pitchFamily="65" charset="-120"/>
              </a:rPr>
            </a:br>
            <a:endParaRPr lang="zh-TW" altLang="en-US" b="1" dirty="0">
              <a:solidFill>
                <a:srgbClr val="FF9900"/>
              </a:solidFill>
              <a:latin typeface="標楷體" pitchFamily="65" charset="-120"/>
              <a:ea typeface="標楷體" pitchFamily="65" charset="-120"/>
            </a:endParaRPr>
          </a:p>
        </p:txBody>
      </p:sp>
      <p:sp>
        <p:nvSpPr>
          <p:cNvPr id="32773" name="Rectangle 3"/>
          <p:cNvSpPr>
            <a:spLocks noGrp="1" noChangeArrowheads="1"/>
          </p:cNvSpPr>
          <p:nvPr>
            <p:ph type="subTitle" idx="1"/>
          </p:nvPr>
        </p:nvSpPr>
        <p:spPr>
          <a:xfrm>
            <a:off x="1156374" y="3878818"/>
            <a:ext cx="6525344" cy="1655762"/>
          </a:xfrm>
          <a:noFill/>
        </p:spPr>
        <p:txBody>
          <a:bodyPr>
            <a:normAutofit/>
          </a:bodyPr>
          <a:lstStyle/>
          <a:p>
            <a:pPr>
              <a:spcBef>
                <a:spcPct val="10000"/>
              </a:spcBef>
              <a:spcAft>
                <a:spcPct val="10000"/>
              </a:spcAft>
            </a:pPr>
            <a:r>
              <a:rPr lang="zh-TW" altLang="en-US" sz="2800" b="1" dirty="0">
                <a:solidFill>
                  <a:schemeClr val="tx1"/>
                </a:solidFill>
                <a:latin typeface="微軟正黑體" panose="020B0604030504040204" pitchFamily="34" charset="-120"/>
                <a:ea typeface="微軟正黑體" panose="020B0604030504040204" pitchFamily="34" charset="-120"/>
              </a:rPr>
              <a:t>金屬工業研究發展中心</a:t>
            </a:r>
            <a:endParaRPr lang="en-US" altLang="zh-TW" sz="2800" b="1" dirty="0">
              <a:solidFill>
                <a:schemeClr val="tx1"/>
              </a:solidFill>
              <a:latin typeface="微軟正黑體" panose="020B0604030504040204" pitchFamily="34" charset="-120"/>
              <a:ea typeface="微軟正黑體" panose="020B0604030504040204" pitchFamily="34" charset="-120"/>
            </a:endParaRPr>
          </a:p>
          <a:p>
            <a:pPr>
              <a:spcBef>
                <a:spcPct val="10000"/>
              </a:spcBef>
              <a:spcAft>
                <a:spcPct val="10000"/>
              </a:spcAft>
            </a:pPr>
            <a:r>
              <a:rPr lang="zh-TW" altLang="en-US" sz="2800" b="1" dirty="0">
                <a:solidFill>
                  <a:schemeClr val="tx1"/>
                </a:solidFill>
                <a:latin typeface="微軟正黑體" panose="020B0604030504040204" pitchFamily="34" charset="-120"/>
                <a:ea typeface="微軟正黑體" panose="020B0604030504040204" pitchFamily="34" charset="-120"/>
              </a:rPr>
              <a:t>劉芯君 工程師</a:t>
            </a:r>
            <a:endParaRPr lang="en-US" altLang="zh-TW" sz="2800" b="1" dirty="0">
              <a:solidFill>
                <a:schemeClr val="tx1"/>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xmlns="" id="{C101ED83-DE9C-4FF3-A978-ED2B2A3FB9BE}"/>
              </a:ext>
            </a:extLst>
          </p:cNvPr>
          <p:cNvSpPr>
            <a:spLocks noGrp="1"/>
          </p:cNvSpPr>
          <p:nvPr>
            <p:ph type="sldNum" sz="quarter" idx="12"/>
          </p:nvPr>
        </p:nvSpPr>
        <p:spPr/>
        <p:txBody>
          <a:bodyPr/>
          <a:lstStyle/>
          <a:p>
            <a:fld id="{10FA4CCC-F676-4ABF-BE81-7C29EE6A166F}" type="slidenum">
              <a:rPr lang="zh-TW" altLang="en-US" smtClean="0"/>
              <a:t>1</a:t>
            </a:fld>
            <a:endParaRPr lang="zh-TW" altLang="en-US"/>
          </a:p>
        </p:txBody>
      </p:sp>
    </p:spTree>
    <p:extLst>
      <p:ext uri="{BB962C8B-B14F-4D97-AF65-F5344CB8AC3E}">
        <p14:creationId xmlns:p14="http://schemas.microsoft.com/office/powerpoint/2010/main" val="3958588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10</a:t>
            </a:fld>
            <a:endParaRPr lang="zh-TW" altLang="en-US" dirty="0">
              <a:solidFill>
                <a:prstClr val="black">
                  <a:tint val="75000"/>
                </a:prstClr>
              </a:solidFill>
            </a:endParaRPr>
          </a:p>
        </p:txBody>
      </p:sp>
      <p:sp>
        <p:nvSpPr>
          <p:cNvPr id="5" name="矩形 4"/>
          <p:cNvSpPr/>
          <p:nvPr/>
        </p:nvSpPr>
        <p:spPr>
          <a:xfrm>
            <a:off x="152400" y="729529"/>
            <a:ext cx="8174736" cy="1035027"/>
          </a:xfrm>
          <a:prstGeom prst="rect">
            <a:avLst/>
          </a:prstGeom>
        </p:spPr>
        <p:txBody>
          <a:bodyPr wrap="square">
            <a:spAutoFit/>
          </a:bodyPr>
          <a:lstStyle/>
          <a:p>
            <a:pPr algn="just">
              <a:lnSpc>
                <a:spcPts val="2500"/>
              </a:lnSpc>
              <a:buClr>
                <a:srgbClr val="000000"/>
              </a:buClr>
              <a:buSzPct val="75000"/>
            </a:pPr>
            <a:r>
              <a:rPr lang="zh-TW" altLang="zh-TW" sz="2000" dirty="0">
                <a:solidFill>
                  <a:srgbClr val="000000"/>
                </a:solidFill>
                <a:cs typeface="Times New Roman" pitchFamily="18" charset="0"/>
              </a:rPr>
              <a:t>濃差電池是因電解質中濃度差異而產生</a:t>
            </a:r>
            <a:r>
              <a:rPr lang="zh-TW" altLang="en-US" sz="2000" dirty="0">
                <a:solidFill>
                  <a:srgbClr val="000000"/>
                </a:solidFill>
                <a:cs typeface="Times New Roman" pitchFamily="18" charset="0"/>
              </a:rPr>
              <a:t>。在裂紋與間隙處的氧濃度低於周遭的金屬基材，因此在尖端處成為陽極，導致</a:t>
            </a:r>
            <a:r>
              <a:rPr lang="zh-TW" altLang="en-US" sz="2000" b="1" dirty="0">
                <a:solidFill>
                  <a:srgbClr val="0000FF"/>
                </a:solidFill>
                <a:cs typeface="Times New Roman" pitchFamily="18" charset="0"/>
              </a:rPr>
              <a:t>裂縫腐蝕</a:t>
            </a:r>
            <a:r>
              <a:rPr lang="en-US" altLang="zh-TW" sz="2000" b="1" dirty="0">
                <a:solidFill>
                  <a:srgbClr val="0000FF"/>
                </a:solidFill>
                <a:cs typeface="Times New Roman" pitchFamily="18" charset="0"/>
              </a:rPr>
              <a:t>(crevice corrosion)</a:t>
            </a:r>
            <a:endParaRPr lang="zh-TW" altLang="en-US" sz="2000" dirty="0">
              <a:solidFill>
                <a:srgbClr val="000000"/>
              </a:solidFill>
              <a:cs typeface="Times New Roman" pitchFamily="18" charset="0"/>
            </a:endParaRPr>
          </a:p>
        </p:txBody>
      </p:sp>
      <p:sp>
        <p:nvSpPr>
          <p:cNvPr id="6" name="矩形 5"/>
          <p:cNvSpPr/>
          <p:nvPr/>
        </p:nvSpPr>
        <p:spPr>
          <a:xfrm>
            <a:off x="152400" y="207221"/>
            <a:ext cx="3742944" cy="40011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TW" sz="2000" b="1" dirty="0">
                <a:solidFill>
                  <a:srgbClr val="0000FF"/>
                </a:solidFill>
                <a:cs typeface="Times New Roman" panose="02020603050405020304" pitchFamily="18" charset="0"/>
              </a:rPr>
              <a:t>3.</a:t>
            </a:r>
            <a:r>
              <a:rPr lang="zh-TW" altLang="en-US" sz="2000" b="1" dirty="0">
                <a:solidFill>
                  <a:srgbClr val="0000FF"/>
                </a:solidFill>
                <a:cs typeface="Times New Roman" panose="02020603050405020304" pitchFamily="18" charset="0"/>
              </a:rPr>
              <a:t>濃差電池</a:t>
            </a:r>
            <a:r>
              <a:rPr lang="en-US" altLang="zh-TW" sz="2000" b="1" dirty="0">
                <a:solidFill>
                  <a:srgbClr val="0000FF"/>
                </a:solidFill>
                <a:cs typeface="Times New Roman" panose="02020603050405020304" pitchFamily="18" charset="0"/>
              </a:rPr>
              <a:t>(Concentration Cells)</a:t>
            </a:r>
            <a:r>
              <a:rPr lang="zh-TW" altLang="en-US" sz="2000" b="1" dirty="0">
                <a:solidFill>
                  <a:srgbClr val="0000FF"/>
                </a:solidFill>
                <a:cs typeface="Times New Roman" panose="02020603050405020304" pitchFamily="18" charset="0"/>
              </a:rPr>
              <a:t> </a:t>
            </a:r>
          </a:p>
        </p:txBody>
      </p:sp>
      <p:sp>
        <p:nvSpPr>
          <p:cNvPr id="8" name="AutoShape 12"/>
          <p:cNvSpPr>
            <a:spLocks noChangeAspect="1" noChangeArrowheads="1" noTextEdit="1"/>
          </p:cNvSpPr>
          <p:nvPr/>
        </p:nvSpPr>
        <p:spPr bwMode="auto">
          <a:xfrm>
            <a:off x="152400" y="1511300"/>
            <a:ext cx="8686800"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solidFill>
                <a:srgbClr val="000000"/>
              </a:solidFill>
            </a:endParaRPr>
          </a:p>
        </p:txBody>
      </p:sp>
      <p:sp>
        <p:nvSpPr>
          <p:cNvPr id="10" name="文字方塊 9"/>
          <p:cNvSpPr txBox="1"/>
          <p:nvPr/>
        </p:nvSpPr>
        <p:spPr>
          <a:xfrm>
            <a:off x="615030" y="4578252"/>
            <a:ext cx="3624738" cy="646331"/>
          </a:xfrm>
          <a:prstGeom prst="rect">
            <a:avLst/>
          </a:prstGeom>
          <a:noFill/>
        </p:spPr>
        <p:txBody>
          <a:bodyPr wrap="square" rtlCol="0">
            <a:spAutoFit/>
          </a:bodyPr>
          <a:lstStyle/>
          <a:p>
            <a:r>
              <a:rPr lang="zh-TW" altLang="en-US" dirty="0">
                <a:cs typeface="Times New Roman" panose="02020603050405020304" pitchFamily="18" charset="0"/>
              </a:rPr>
              <a:t>由於水中氧濃度較低，導致鋼板表面上的水滴下方發生腐蝕</a:t>
            </a:r>
          </a:p>
        </p:txBody>
      </p:sp>
      <p:sp>
        <p:nvSpPr>
          <p:cNvPr id="11" name="文字方塊 10"/>
          <p:cNvSpPr txBox="1"/>
          <p:nvPr/>
        </p:nvSpPr>
        <p:spPr>
          <a:xfrm>
            <a:off x="5049011" y="4599432"/>
            <a:ext cx="3054287" cy="646331"/>
          </a:xfrm>
          <a:prstGeom prst="rect">
            <a:avLst/>
          </a:prstGeom>
          <a:noFill/>
        </p:spPr>
        <p:txBody>
          <a:bodyPr wrap="square" rtlCol="0">
            <a:spAutoFit/>
          </a:bodyPr>
          <a:lstStyle/>
          <a:p>
            <a:r>
              <a:rPr lang="zh-TW" altLang="en-US" dirty="0">
                <a:cs typeface="Times New Roman" panose="02020603050405020304" pitchFamily="18" charset="0"/>
              </a:rPr>
              <a:t>間隙尖端處由於氧氣不易到達，濃度較低因而發生腐蝕</a:t>
            </a:r>
          </a:p>
        </p:txBody>
      </p:sp>
      <p:sp>
        <p:nvSpPr>
          <p:cNvPr id="13" name="AutoShape 12"/>
          <p:cNvSpPr>
            <a:spLocks noChangeAspect="1" noChangeArrowheads="1" noTextEdit="1"/>
          </p:cNvSpPr>
          <p:nvPr/>
        </p:nvSpPr>
        <p:spPr bwMode="auto">
          <a:xfrm>
            <a:off x="228600" y="1936750"/>
            <a:ext cx="86868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solidFill>
                <a:srgbClr val="000000"/>
              </a:solidFill>
            </a:endParaRPr>
          </a:p>
        </p:txBody>
      </p:sp>
      <p:pic>
        <p:nvPicPr>
          <p:cNvPr id="14" name="Picture 1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3964"/>
          <a:stretch/>
        </p:blipFill>
        <p:spPr bwMode="auto">
          <a:xfrm>
            <a:off x="223837" y="2055623"/>
            <a:ext cx="8691563" cy="239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2254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AF9EB47C-6F9E-4A7F-AF46-D897C3CDFE28}"/>
              </a:ext>
            </a:extLst>
          </p:cNvPr>
          <p:cNvSpPr>
            <a:spLocks noGrp="1"/>
          </p:cNvSpPr>
          <p:nvPr>
            <p:ph idx="1"/>
          </p:nvPr>
        </p:nvSpPr>
        <p:spPr>
          <a:xfrm>
            <a:off x="267629" y="1825625"/>
            <a:ext cx="8581731" cy="4351338"/>
          </a:xfrm>
        </p:spPr>
        <p:txBody>
          <a:bodyPr>
            <a:normAutofit/>
          </a:bodyPr>
          <a:lstStyle/>
          <a:p>
            <a:pPr marL="457200" indent="-457200" algn="just">
              <a:buFont typeface="+mj-lt"/>
              <a:buAutoNum type="arabicPeriod"/>
            </a:pPr>
            <a:r>
              <a:rPr lang="zh-TW" altLang="en-US" sz="2400" dirty="0"/>
              <a:t>也叫做細菌腐蝕</a:t>
            </a:r>
            <a:endParaRPr lang="en-US" altLang="zh-TW" sz="2400" dirty="0"/>
          </a:p>
          <a:p>
            <a:pPr marL="457200" indent="-457200" algn="just">
              <a:buFont typeface="+mj-lt"/>
              <a:buAutoNum type="arabicPeriod"/>
            </a:pPr>
            <a:r>
              <a:rPr lang="zh-TW" altLang="en-US" sz="2400" dirty="0"/>
              <a:t>主要原因由於生物體攝取食物而加速金屬的腐蝕</a:t>
            </a:r>
            <a:endParaRPr lang="en-US" altLang="zh-TW" sz="2400" dirty="0"/>
          </a:p>
          <a:p>
            <a:pPr marL="457200" indent="-457200" algn="just">
              <a:buFont typeface="+mj-lt"/>
              <a:buAutoNum type="arabicPeriod"/>
            </a:pPr>
            <a:r>
              <a:rPr lang="zh-TW" altLang="en-US" sz="2400" dirty="0"/>
              <a:t>生物體的代謝產物加速金屬的腐蝕</a:t>
            </a:r>
            <a:endParaRPr lang="en-US" altLang="zh-TW" sz="2400" dirty="0"/>
          </a:p>
          <a:p>
            <a:pPr marL="457200" indent="-457200" algn="just">
              <a:buFont typeface="+mj-lt"/>
              <a:buAutoNum type="arabicPeriod"/>
            </a:pPr>
            <a:r>
              <a:rPr lang="zh-TW" altLang="en-US" sz="2400" dirty="0"/>
              <a:t>生物好氧而造成金屬表面氧氣濃度不均引起差異充氣腐蝕</a:t>
            </a:r>
            <a:endParaRPr lang="en-US" altLang="zh-TW" sz="2400" dirty="0"/>
          </a:p>
        </p:txBody>
      </p:sp>
      <p:sp>
        <p:nvSpPr>
          <p:cNvPr id="4" name="投影片編號版面配置區 3">
            <a:extLst>
              <a:ext uri="{FF2B5EF4-FFF2-40B4-BE49-F238E27FC236}">
                <a16:creationId xmlns:a16="http://schemas.microsoft.com/office/drawing/2014/main" xmlns="" id="{4370B4F8-8969-4734-A9C6-3D9A364F86A8}"/>
              </a:ext>
            </a:extLst>
          </p:cNvPr>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11</a:t>
            </a:fld>
            <a:endParaRPr lang="zh-TW" altLang="en-US">
              <a:solidFill>
                <a:prstClr val="black">
                  <a:tint val="75000"/>
                </a:prstClr>
              </a:solidFill>
            </a:endParaRPr>
          </a:p>
        </p:txBody>
      </p:sp>
      <p:pic>
        <p:nvPicPr>
          <p:cNvPr id="6" name="Picture 12">
            <a:extLst>
              <a:ext uri="{FF2B5EF4-FFF2-40B4-BE49-F238E27FC236}">
                <a16:creationId xmlns:a16="http://schemas.microsoft.com/office/drawing/2014/main" xmlns="" id="{38B0E98D-FCB5-4DE3-B9F5-42EF26184DF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38" r="4885" b="22276"/>
          <a:stretch/>
        </p:blipFill>
        <p:spPr bwMode="auto">
          <a:xfrm>
            <a:off x="1657839" y="3767086"/>
            <a:ext cx="5449386" cy="258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a:extLst>
              <a:ext uri="{FF2B5EF4-FFF2-40B4-BE49-F238E27FC236}">
                <a16:creationId xmlns:a16="http://schemas.microsoft.com/office/drawing/2014/main" xmlns="" id="{C92116AD-522C-4CBB-AC57-75F3B0300647}"/>
              </a:ext>
            </a:extLst>
          </p:cNvPr>
          <p:cNvSpPr txBox="1"/>
          <p:nvPr/>
        </p:nvSpPr>
        <p:spPr>
          <a:xfrm>
            <a:off x="1396080" y="6252090"/>
            <a:ext cx="3282589" cy="307777"/>
          </a:xfrm>
          <a:prstGeom prst="rect">
            <a:avLst/>
          </a:prstGeom>
          <a:solidFill>
            <a:schemeClr val="bg1"/>
          </a:solidFill>
        </p:spPr>
        <p:txBody>
          <a:bodyPr wrap="square" rtlCol="0">
            <a:spAutoFit/>
          </a:bodyPr>
          <a:lstStyle/>
          <a:p>
            <a:r>
              <a:rPr lang="zh-TW" altLang="en-US" sz="1400" b="1" dirty="0">
                <a:ea typeface="微軟正黑體" panose="020B0604030504040204" pitchFamily="34" charset="-120"/>
                <a:cs typeface="Times New Roman" panose="02020603050405020304" pitchFamily="18" charset="0"/>
              </a:rPr>
              <a:t>在集群中產生的細菌性電池</a:t>
            </a:r>
            <a:r>
              <a:rPr lang="en-US" altLang="zh-TW" sz="1400" b="1" dirty="0">
                <a:ea typeface="微軟正黑體" panose="020B0604030504040204" pitchFamily="34" charset="-120"/>
                <a:cs typeface="Times New Roman" panose="02020603050405020304" pitchFamily="18" charset="0"/>
              </a:rPr>
              <a:t>(2700</a:t>
            </a:r>
            <a:r>
              <a:rPr lang="zh-TW" altLang="en-US" sz="1400" b="1" dirty="0">
                <a:ea typeface="微軟正黑體" panose="020B0604030504040204" pitchFamily="34" charset="-120"/>
                <a:cs typeface="Times New Roman" panose="02020603050405020304" pitchFamily="18" charset="0"/>
              </a:rPr>
              <a:t>倍</a:t>
            </a:r>
            <a:r>
              <a:rPr lang="en-US" altLang="zh-TW" sz="1400" b="1" dirty="0">
                <a:ea typeface="微軟正黑體" panose="020B0604030504040204" pitchFamily="34" charset="-120"/>
                <a:cs typeface="Times New Roman" panose="02020603050405020304" pitchFamily="18" charset="0"/>
              </a:rPr>
              <a:t>)</a:t>
            </a:r>
            <a:endParaRPr lang="zh-TW" altLang="en-US" sz="1400" b="1" dirty="0">
              <a:ea typeface="微軟正黑體" panose="020B0604030504040204" pitchFamily="34" charset="-120"/>
              <a:cs typeface="Times New Roman" panose="02020603050405020304" pitchFamily="18" charset="0"/>
            </a:endParaRPr>
          </a:p>
        </p:txBody>
      </p:sp>
      <p:sp>
        <p:nvSpPr>
          <p:cNvPr id="8" name="文字方塊 7">
            <a:extLst>
              <a:ext uri="{FF2B5EF4-FFF2-40B4-BE49-F238E27FC236}">
                <a16:creationId xmlns:a16="http://schemas.microsoft.com/office/drawing/2014/main" xmlns="" id="{4122039C-3505-4645-9F52-05ABEEA6A705}"/>
              </a:ext>
            </a:extLst>
          </p:cNvPr>
          <p:cNvSpPr txBox="1"/>
          <p:nvPr/>
        </p:nvSpPr>
        <p:spPr>
          <a:xfrm>
            <a:off x="5573061" y="6144368"/>
            <a:ext cx="2519531" cy="523220"/>
          </a:xfrm>
          <a:prstGeom prst="rect">
            <a:avLst/>
          </a:prstGeom>
          <a:solidFill>
            <a:schemeClr val="bg1"/>
          </a:solidFill>
        </p:spPr>
        <p:txBody>
          <a:bodyPr wrap="square" rtlCol="0">
            <a:spAutoFit/>
          </a:bodyPr>
          <a:lstStyle/>
          <a:p>
            <a:r>
              <a:rPr lang="zh-TW" altLang="en-US" sz="1400" b="1" dirty="0">
                <a:ea typeface="微軟正黑體" panose="020B0604030504040204" pitchFamily="34" charset="-120"/>
                <a:cs typeface="Times New Roman" panose="02020603050405020304" pitchFamily="18" charset="0"/>
              </a:rPr>
              <a:t>細菌推積成結節產生與</a:t>
            </a:r>
            <a:endParaRPr lang="en-US" altLang="zh-TW" sz="1400" b="1" dirty="0">
              <a:ea typeface="微軟正黑體" panose="020B0604030504040204" pitchFamily="34" charset="-120"/>
              <a:cs typeface="Times New Roman" panose="02020603050405020304" pitchFamily="18" charset="0"/>
            </a:endParaRPr>
          </a:p>
          <a:p>
            <a:r>
              <a:rPr lang="zh-TW" altLang="en-US" sz="1400" b="1" dirty="0">
                <a:ea typeface="微軟正黑體" panose="020B0604030504040204" pitchFamily="34" charset="-120"/>
                <a:cs typeface="Times New Roman" panose="02020603050405020304" pitchFamily="18" charset="0"/>
              </a:rPr>
              <a:t>微生物集群下方產生的孔蝕</a:t>
            </a:r>
          </a:p>
        </p:txBody>
      </p:sp>
      <p:sp>
        <p:nvSpPr>
          <p:cNvPr id="9" name="標題 1">
            <a:extLst>
              <a:ext uri="{FF2B5EF4-FFF2-40B4-BE49-F238E27FC236}">
                <a16:creationId xmlns:a16="http://schemas.microsoft.com/office/drawing/2014/main" xmlns="" id="{CB202CAF-7983-4823-95DE-ECD4F73CDB2F}"/>
              </a:ext>
            </a:extLst>
          </p:cNvPr>
          <p:cNvSpPr txBox="1">
            <a:spLocks/>
          </p:cNvSpPr>
          <p:nvPr/>
        </p:nvSpPr>
        <p:spPr>
          <a:xfrm>
            <a:off x="628649" y="645669"/>
            <a:ext cx="2387819" cy="738631"/>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altLang="zh-TW" sz="2800" b="1" dirty="0">
                <a:ea typeface="微軟正黑體" panose="020B0604030504040204" pitchFamily="34" charset="-120"/>
              </a:rPr>
              <a:t>4.</a:t>
            </a:r>
            <a:r>
              <a:rPr lang="zh-TW" altLang="en-US" sz="2800" b="1" dirty="0">
                <a:ea typeface="微軟正黑體" panose="020B0604030504040204" pitchFamily="34" charset="-120"/>
              </a:rPr>
              <a:t>微生物腐蝕</a:t>
            </a:r>
          </a:p>
        </p:txBody>
      </p:sp>
    </p:spTree>
    <p:extLst>
      <p:ext uri="{BB962C8B-B14F-4D97-AF65-F5344CB8AC3E}">
        <p14:creationId xmlns:p14="http://schemas.microsoft.com/office/powerpoint/2010/main" val="3753510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7A9A602-DB27-4451-A6A8-F8B36AFEF93D}"/>
              </a:ext>
            </a:extLst>
          </p:cNvPr>
          <p:cNvSpPr>
            <a:spLocks noGrp="1"/>
          </p:cNvSpPr>
          <p:nvPr>
            <p:ph type="title"/>
          </p:nvPr>
        </p:nvSpPr>
        <p:spPr>
          <a:xfrm>
            <a:off x="2879725" y="99898"/>
            <a:ext cx="3384550" cy="1325563"/>
          </a:xfrm>
        </p:spPr>
        <p:txBody>
          <a:bodyPr/>
          <a:lstStyle/>
          <a:p>
            <a:pPr marL="742950" indent="-742950">
              <a:buFont typeface="+mj-ea"/>
              <a:buAutoNum type="ea1ChtPeriod" startAt="2"/>
            </a:pPr>
            <a:r>
              <a:rPr lang="zh-TW" altLang="en-US" dirty="0"/>
              <a:t>腐蝕防制</a:t>
            </a:r>
          </a:p>
        </p:txBody>
      </p:sp>
      <p:sp>
        <p:nvSpPr>
          <p:cNvPr id="5" name="投影片編號版面配置區 4">
            <a:extLst>
              <a:ext uri="{FF2B5EF4-FFF2-40B4-BE49-F238E27FC236}">
                <a16:creationId xmlns:a16="http://schemas.microsoft.com/office/drawing/2014/main" xmlns="" id="{210BD39B-248B-4BA8-8CA0-0919F75575BD}"/>
              </a:ext>
            </a:extLst>
          </p:cNvPr>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12</a:t>
            </a:fld>
            <a:endParaRPr lang="zh-TW" altLang="en-US">
              <a:solidFill>
                <a:prstClr val="black">
                  <a:tint val="75000"/>
                </a:prstClr>
              </a:solidFill>
            </a:endParaRPr>
          </a:p>
        </p:txBody>
      </p:sp>
      <p:pic>
        <p:nvPicPr>
          <p:cNvPr id="7" name="Picture 12">
            <a:extLst>
              <a:ext uri="{FF2B5EF4-FFF2-40B4-BE49-F238E27FC236}">
                <a16:creationId xmlns:a16="http://schemas.microsoft.com/office/drawing/2014/main" xmlns="" id="{22109BFB-B784-42F4-B7E5-0DF34A5180B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173" t="623" r="17138" b="28667"/>
          <a:stretch/>
        </p:blipFill>
        <p:spPr bwMode="auto">
          <a:xfrm>
            <a:off x="500592" y="2587625"/>
            <a:ext cx="8014758" cy="284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xmlns="" id="{BA3F5DFF-0EDF-44D6-B8A2-A7C2FC7C9181}"/>
              </a:ext>
            </a:extLst>
          </p:cNvPr>
          <p:cNvSpPr/>
          <p:nvPr/>
        </p:nvSpPr>
        <p:spPr>
          <a:xfrm>
            <a:off x="324591" y="1843089"/>
            <a:ext cx="8366760" cy="713465"/>
          </a:xfrm>
          <a:prstGeom prst="rect">
            <a:avLst/>
          </a:prstGeom>
        </p:spPr>
        <p:txBody>
          <a:bodyPr wrap="square">
            <a:spAutoFit/>
          </a:bodyPr>
          <a:lstStyle/>
          <a:p>
            <a:pPr>
              <a:lnSpc>
                <a:spcPts val="2500"/>
              </a:lnSpc>
              <a:buClr>
                <a:srgbClr val="000000"/>
              </a:buClr>
              <a:buSzPct val="75000"/>
            </a:pPr>
            <a:r>
              <a:rPr lang="en-US" altLang="zh-TW" sz="2000" b="1" dirty="0">
                <a:solidFill>
                  <a:srgbClr val="0000FF"/>
                </a:solidFill>
                <a:ea typeface="微軟正黑體" panose="020B0604030504040204" pitchFamily="34" charset="-120"/>
                <a:cs typeface="Times New Roman" pitchFamily="18" charset="0"/>
              </a:rPr>
              <a:t>1.</a:t>
            </a:r>
            <a:r>
              <a:rPr lang="zh-TW" altLang="en-US" sz="2000" b="1" dirty="0">
                <a:solidFill>
                  <a:srgbClr val="0000FF"/>
                </a:solidFill>
                <a:ea typeface="微軟正黑體" panose="020B0604030504040204" pitchFamily="34" charset="-120"/>
                <a:cs typeface="Times New Roman" pitchFamily="18" charset="0"/>
              </a:rPr>
              <a:t>設計</a:t>
            </a:r>
            <a:r>
              <a:rPr lang="en-US" altLang="zh-TW" sz="2000" b="1" dirty="0">
                <a:solidFill>
                  <a:srgbClr val="0000FF"/>
                </a:solidFill>
                <a:ea typeface="微軟正黑體" panose="020B0604030504040204" pitchFamily="34" charset="-120"/>
                <a:cs typeface="Times New Roman" pitchFamily="18" charset="0"/>
              </a:rPr>
              <a:t>(Design)</a:t>
            </a:r>
          </a:p>
          <a:p>
            <a:pPr>
              <a:lnSpc>
                <a:spcPts val="2500"/>
              </a:lnSpc>
              <a:buClr>
                <a:srgbClr val="000000"/>
              </a:buClr>
              <a:buSzPct val="75000"/>
            </a:pPr>
            <a:r>
              <a:rPr lang="zh-TW" altLang="en-US" sz="2000" dirty="0"/>
              <a:t>   設計適當的金屬結構可以減緩或根本杜絕腐蝕發生</a:t>
            </a:r>
            <a:endParaRPr lang="en-US" altLang="zh-TW" sz="2000" b="1" dirty="0">
              <a:solidFill>
                <a:srgbClr val="0000FF"/>
              </a:solidFill>
              <a:ea typeface="微軟正黑體" panose="020B0604030504040204" pitchFamily="34" charset="-120"/>
              <a:cs typeface="Times New Roman" pitchFamily="18" charset="0"/>
            </a:endParaRPr>
          </a:p>
        </p:txBody>
      </p:sp>
    </p:spTree>
    <p:extLst>
      <p:ext uri="{BB962C8B-B14F-4D97-AF65-F5344CB8AC3E}">
        <p14:creationId xmlns:p14="http://schemas.microsoft.com/office/powerpoint/2010/main" val="1754813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13</a:t>
            </a:fld>
            <a:endParaRPr lang="zh-TW" altLang="en-US">
              <a:solidFill>
                <a:prstClr val="black">
                  <a:tint val="75000"/>
                </a:prstClr>
              </a:solidFill>
            </a:endParaRPr>
          </a:p>
        </p:txBody>
      </p:sp>
      <p:sp>
        <p:nvSpPr>
          <p:cNvPr id="5" name="矩形 4"/>
          <p:cNvSpPr/>
          <p:nvPr/>
        </p:nvSpPr>
        <p:spPr>
          <a:xfrm>
            <a:off x="283464" y="388246"/>
            <a:ext cx="8366760" cy="1054135"/>
          </a:xfrm>
          <a:prstGeom prst="rect">
            <a:avLst/>
          </a:prstGeom>
        </p:spPr>
        <p:txBody>
          <a:bodyPr wrap="square">
            <a:spAutoFit/>
          </a:bodyPr>
          <a:lstStyle/>
          <a:p>
            <a:pPr>
              <a:lnSpc>
                <a:spcPts val="2500"/>
              </a:lnSpc>
              <a:buClr>
                <a:srgbClr val="000000"/>
              </a:buClr>
              <a:buSzPct val="75000"/>
            </a:pPr>
            <a:r>
              <a:rPr lang="en-US" altLang="zh-TW" sz="2000" b="1" dirty="0">
                <a:solidFill>
                  <a:srgbClr val="0000FF"/>
                </a:solidFill>
                <a:ea typeface="微軟正黑體" panose="020B0604030504040204" pitchFamily="34" charset="-120"/>
                <a:cs typeface="Times New Roman" pitchFamily="18" charset="0"/>
              </a:rPr>
              <a:t>2.</a:t>
            </a:r>
            <a:r>
              <a:rPr lang="zh-TW" altLang="zh-TW" sz="2000" b="1" dirty="0">
                <a:solidFill>
                  <a:srgbClr val="0000FF"/>
                </a:solidFill>
                <a:ea typeface="微軟正黑體" panose="020B0604030504040204" pitchFamily="34" charset="-120"/>
                <a:cs typeface="Times New Roman" pitchFamily="18" charset="0"/>
              </a:rPr>
              <a:t>鍍層</a:t>
            </a:r>
            <a:r>
              <a:rPr lang="en-US" altLang="zh-TW" sz="2000" b="1" dirty="0">
                <a:solidFill>
                  <a:srgbClr val="0000FF"/>
                </a:solidFill>
                <a:ea typeface="微軟正黑體" panose="020B0604030504040204" pitchFamily="34" charset="-120"/>
                <a:cs typeface="Times New Roman" pitchFamily="18" charset="0"/>
              </a:rPr>
              <a:t>(</a:t>
            </a:r>
            <a:r>
              <a:rPr lang="zh-TW" altLang="zh-TW" sz="2000" b="1" dirty="0">
                <a:solidFill>
                  <a:srgbClr val="0000FF"/>
                </a:solidFill>
                <a:ea typeface="微軟正黑體" panose="020B0604030504040204" pitchFamily="34" charset="-120"/>
                <a:cs typeface="Times New Roman" pitchFamily="18" charset="0"/>
              </a:rPr>
              <a:t>Coating</a:t>
            </a:r>
            <a:r>
              <a:rPr lang="en-US" altLang="zh-TW" sz="2000" b="1" dirty="0">
                <a:solidFill>
                  <a:srgbClr val="0000FF"/>
                </a:solidFill>
                <a:ea typeface="微軟正黑體" panose="020B0604030504040204" pitchFamily="34" charset="-120"/>
                <a:cs typeface="Times New Roman" pitchFamily="18" charset="0"/>
              </a:rPr>
              <a:t>)</a:t>
            </a:r>
          </a:p>
          <a:p>
            <a:pPr marL="182563">
              <a:lnSpc>
                <a:spcPts val="2500"/>
              </a:lnSpc>
              <a:buClr>
                <a:srgbClr val="000000"/>
              </a:buClr>
              <a:buSzPct val="75000"/>
            </a:pPr>
            <a:r>
              <a:rPr lang="zh-TW" altLang="en-US" sz="2000" dirty="0">
                <a:solidFill>
                  <a:srgbClr val="000000"/>
                </a:solidFill>
                <a:ea typeface="微軟正黑體" panose="020B0604030504040204" pitchFamily="34" charset="-120"/>
                <a:cs typeface="Times New Roman" pitchFamily="18" charset="0"/>
              </a:rPr>
              <a:t>方法是</a:t>
            </a:r>
            <a:r>
              <a:rPr lang="zh-TW" altLang="en-US" sz="2000" b="1" dirty="0">
                <a:solidFill>
                  <a:srgbClr val="FF0000"/>
                </a:solidFill>
                <a:ea typeface="微軟正黑體" panose="020B0604030504040204" pitchFamily="34" charset="-120"/>
                <a:cs typeface="Times New Roman" pitchFamily="18" charset="0"/>
              </a:rPr>
              <a:t>犧牲陽極</a:t>
            </a:r>
            <a:r>
              <a:rPr lang="zh-TW" altLang="en-US" sz="2000" dirty="0">
                <a:solidFill>
                  <a:srgbClr val="000000"/>
                </a:solidFill>
                <a:ea typeface="微軟正黑體" panose="020B0604030504040204" pitchFamily="34" charset="-120"/>
                <a:cs typeface="Times New Roman" pitchFamily="18" charset="0"/>
              </a:rPr>
              <a:t>的方法，鍍層常用來隔開陰極與陽極，也可以阻止氧或水蒸氣的擴散，因而防止腐蝕或氧化</a:t>
            </a:r>
            <a:endParaRPr lang="en-US" altLang="zh-TW" sz="2000" dirty="0">
              <a:solidFill>
                <a:srgbClr val="000000"/>
              </a:solidFill>
              <a:ea typeface="微軟正黑體" panose="020B0604030504040204" pitchFamily="34" charset="-120"/>
              <a:cs typeface="Times New Roman" pitchFamily="18" charset="0"/>
            </a:endParaRPr>
          </a:p>
        </p:txBody>
      </p:sp>
      <p:pic>
        <p:nvPicPr>
          <p:cNvPr id="6"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93" r="8983" b="43405"/>
          <a:stretch/>
        </p:blipFill>
        <p:spPr bwMode="auto">
          <a:xfrm>
            <a:off x="1163320" y="2249492"/>
            <a:ext cx="7223760" cy="168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p:cNvSpPr txBox="1"/>
          <p:nvPr/>
        </p:nvSpPr>
        <p:spPr>
          <a:xfrm>
            <a:off x="1476756" y="4743389"/>
            <a:ext cx="6190488" cy="1054135"/>
          </a:xfrm>
          <a:prstGeom prst="rect">
            <a:avLst/>
          </a:prstGeom>
          <a:noFill/>
        </p:spPr>
        <p:txBody>
          <a:bodyPr wrap="square" rtlCol="0">
            <a:spAutoFit/>
          </a:bodyPr>
          <a:lstStyle/>
          <a:p>
            <a:pPr>
              <a:lnSpc>
                <a:spcPts val="2500"/>
              </a:lnSpc>
            </a:pPr>
            <a:r>
              <a:rPr lang="zh-TW" altLang="en-US" dirty="0">
                <a:ea typeface="微軟正黑體" panose="020B0604030504040204" pitchFamily="34" charset="-120"/>
                <a:cs typeface="Times New Roman" panose="02020603050405020304" pitchFamily="18" charset="0"/>
              </a:rPr>
              <a:t>鍍鋅鋼板與鍍錫鋼板有不同的保護方式：</a:t>
            </a:r>
            <a:endParaRPr lang="en-US" altLang="zh-TW" dirty="0">
              <a:ea typeface="微軟正黑體" panose="020B0604030504040204" pitchFamily="34" charset="-120"/>
              <a:cs typeface="Times New Roman" panose="02020603050405020304" pitchFamily="18" charset="0"/>
            </a:endParaRPr>
          </a:p>
          <a:p>
            <a:pPr marL="265113">
              <a:lnSpc>
                <a:spcPts val="2500"/>
              </a:lnSpc>
            </a:pPr>
            <a:r>
              <a:rPr lang="en-US" altLang="zh-TW" dirty="0">
                <a:ea typeface="微軟正黑體" panose="020B0604030504040204" pitchFamily="34" charset="-120"/>
                <a:cs typeface="Times New Roman" panose="02020603050405020304" pitchFamily="18" charset="0"/>
              </a:rPr>
              <a:t>(1).</a:t>
            </a:r>
            <a:r>
              <a:rPr lang="zh-TW" altLang="en-US" dirty="0">
                <a:ea typeface="微軟正黑體" panose="020B0604030504040204" pitchFamily="34" charset="-120"/>
                <a:cs typeface="Times New Roman" panose="02020603050405020304" pitchFamily="18" charset="0"/>
              </a:rPr>
              <a:t>鋅在鍍層刮破後仍能保護鋼板，因鋅相對鋼是陽極性；</a:t>
            </a:r>
            <a:endParaRPr lang="en-US" altLang="zh-TW" dirty="0">
              <a:ea typeface="微軟正黑體" panose="020B0604030504040204" pitchFamily="34" charset="-120"/>
              <a:cs typeface="Times New Roman" panose="02020603050405020304" pitchFamily="18" charset="0"/>
            </a:endParaRPr>
          </a:p>
          <a:p>
            <a:pPr marL="265113">
              <a:lnSpc>
                <a:spcPts val="2500"/>
              </a:lnSpc>
            </a:pPr>
            <a:r>
              <a:rPr lang="en-US" altLang="zh-TW" dirty="0">
                <a:ea typeface="微軟正黑體" panose="020B0604030504040204" pitchFamily="34" charset="-120"/>
                <a:cs typeface="Times New Roman" panose="02020603050405020304" pitchFamily="18" charset="0"/>
              </a:rPr>
              <a:t>(2).</a:t>
            </a:r>
            <a:r>
              <a:rPr lang="zh-TW" altLang="en-US" dirty="0">
                <a:ea typeface="微軟正黑體" panose="020B0604030504040204" pitchFamily="34" charset="-120"/>
                <a:cs typeface="Times New Roman" panose="02020603050405020304" pitchFamily="18" charset="0"/>
              </a:rPr>
              <a:t>錫無法達到是因為錫對於鋼是陰極性。</a:t>
            </a: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xmlns="" id="{DA221277-14DD-4689-B44F-605295A6A919}"/>
                  </a:ext>
                </a:extLst>
              </p:cNvPr>
              <p:cNvSpPr txBox="1"/>
              <p:nvPr/>
            </p:nvSpPr>
            <p:spPr>
              <a:xfrm>
                <a:off x="2870200" y="2908219"/>
                <a:ext cx="7448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a:rPr>
                          </m:ctrlPr>
                        </m:sSupPr>
                        <m:e>
                          <m:r>
                            <a:rPr lang="en-US" altLang="zh-TW" b="0" i="1" smtClean="0">
                              <a:latin typeface="Cambria Math" panose="02040503050406030204" pitchFamily="18" charset="0"/>
                            </a:rPr>
                            <m:t>𝑍𝑛</m:t>
                          </m:r>
                        </m:e>
                        <m:sup>
                          <m:r>
                            <a:rPr lang="en-US" altLang="zh-TW" b="0" i="1" smtClean="0">
                              <a:latin typeface="Cambria Math" panose="02040503050406030204" pitchFamily="18" charset="0"/>
                            </a:rPr>
                            <m:t>2+</m:t>
                          </m:r>
                        </m:sup>
                      </m:sSup>
                    </m:oMath>
                  </m:oMathPara>
                </a14:m>
                <a:endParaRPr lang="zh-TW" altLang="en-US" dirty="0"/>
              </a:p>
            </p:txBody>
          </p:sp>
        </mc:Choice>
        <mc:Fallback xmlns="">
          <p:sp>
            <p:nvSpPr>
              <p:cNvPr id="3" name="文字方塊 2">
                <a:extLst>
                  <a:ext uri="{FF2B5EF4-FFF2-40B4-BE49-F238E27FC236}">
                    <a16:creationId xmlns:a16="http://schemas.microsoft.com/office/drawing/2014/main" id="{DA221277-14DD-4689-B44F-605295A6A919}"/>
                  </a:ext>
                </a:extLst>
              </p:cNvPr>
              <p:cNvSpPr txBox="1">
                <a:spLocks noRot="1" noChangeAspect="1" noMove="1" noResize="1" noEditPoints="1" noAdjustHandles="1" noChangeArrowheads="1" noChangeShapeType="1" noTextEdit="1"/>
              </p:cNvSpPr>
              <p:nvPr/>
            </p:nvSpPr>
            <p:spPr>
              <a:xfrm>
                <a:off x="2870200" y="2908219"/>
                <a:ext cx="744819" cy="369332"/>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xmlns="" id="{23D22185-121E-413D-A725-E0BB8224D011}"/>
                  </a:ext>
                </a:extLst>
              </p:cNvPr>
              <p:cNvSpPr txBox="1"/>
              <p:nvPr/>
            </p:nvSpPr>
            <p:spPr>
              <a:xfrm>
                <a:off x="6491569" y="3112370"/>
                <a:ext cx="7387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rgbClr val="FF0000"/>
                              </a:solidFill>
                              <a:latin typeface="Cambria Math"/>
                            </a:rPr>
                          </m:ctrlPr>
                        </m:sSupPr>
                        <m:e>
                          <m:r>
                            <a:rPr lang="en-US" altLang="zh-TW" b="0" i="1" smtClean="0">
                              <a:solidFill>
                                <a:srgbClr val="FF0000"/>
                              </a:solidFill>
                              <a:latin typeface="Cambria Math" panose="02040503050406030204" pitchFamily="18" charset="0"/>
                            </a:rPr>
                            <m:t>𝐹𝑒</m:t>
                          </m:r>
                        </m:e>
                        <m:sup>
                          <m:r>
                            <a:rPr lang="en-US" altLang="zh-TW" b="0" i="1" smtClean="0">
                              <a:solidFill>
                                <a:srgbClr val="FF0000"/>
                              </a:solidFill>
                              <a:latin typeface="Cambria Math" panose="02040503050406030204" pitchFamily="18" charset="0"/>
                            </a:rPr>
                            <m:t>2+</m:t>
                          </m:r>
                        </m:sup>
                      </m:sSup>
                    </m:oMath>
                  </m:oMathPara>
                </a14:m>
                <a:endParaRPr lang="zh-TW" altLang="en-US" dirty="0">
                  <a:solidFill>
                    <a:srgbClr val="FF0000"/>
                  </a:solidFill>
                </a:endParaRPr>
              </a:p>
            </p:txBody>
          </p:sp>
        </mc:Choice>
        <mc:Fallback xmlns="">
          <p:sp>
            <p:nvSpPr>
              <p:cNvPr id="9" name="文字方塊 8">
                <a:extLst>
                  <a:ext uri="{FF2B5EF4-FFF2-40B4-BE49-F238E27FC236}">
                    <a16:creationId xmlns:a16="http://schemas.microsoft.com/office/drawing/2014/main" id="{23D22185-121E-413D-A725-E0BB8224D011}"/>
                  </a:ext>
                </a:extLst>
              </p:cNvPr>
              <p:cNvSpPr txBox="1">
                <a:spLocks noRot="1" noChangeAspect="1" noMove="1" noResize="1" noEditPoints="1" noAdjustHandles="1" noChangeArrowheads="1" noChangeShapeType="1" noTextEdit="1"/>
              </p:cNvSpPr>
              <p:nvPr/>
            </p:nvSpPr>
            <p:spPr>
              <a:xfrm>
                <a:off x="6491569" y="3112370"/>
                <a:ext cx="738792" cy="369332"/>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5529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423 -0.00463 L -0.01423 -0.00463 C 0.00296 -0.00625 0.00191 -0.00255 0.01216 -0.01019 C 0.01355 -0.01135 0.01493 -0.01274 0.01632 -0.01389 C 0.01719 -0.01574 0.01823 -0.0176 0.0191 -0.01945 C 0.02483 -0.03496 0.01528 -0.01482 0.02327 -0.03056 C 0.02275 -0.03797 0.02431 -0.0463 0.02188 -0.05278 C 0.02049 -0.05649 0.01355 -0.05649 0.01355 -0.05649 C 0.00747 -0.05602 -3.88889E-6 -0.05996 -0.00451 -0.05463 C -0.01336 -0.04514 -0.0026 -0.0375 0.00105 -0.03426 C 0.00973 -0.03496 0.01893 -0.03287 0.02743 -0.03612 C 0.03056 -0.0375 0.03299 -0.04723 0.03299 -0.04723 C 0.03386 -0.05996 0.03577 -0.08241 0.03577 -0.09352 C 0.03577 -0.10417 0.03507 -0.11459 0.03438 -0.125 C 0.03421 -0.12709 0.03368 -0.12894 0.03299 -0.13056 C 0.03177 -0.13334 0.03039 -0.13588 0.02882 -0.13797 C 0.02761 -0.13959 0.02605 -0.14051 0.02466 -0.14167 C 0.01806 -0.15487 0.02657 -0.13912 0.01632 -0.15278 C 0.01511 -0.1544 0.01493 -0.15741 0.01355 -0.15834 C 0.01181 -0.15949 0.00973 -0.15834 0.00799 -0.15834 L 0.00382 -0.15834 " pathEditMode="relative" ptsTypes="AAAAAAAAAAAAAAAAAAAAA">
                                      <p:cBhvr>
                                        <p:cTn id="6" dur="2000" fill="hold"/>
                                        <p:tgtEl>
                                          <p:spTgt spid="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1702 -0.01783 L -0.01702 -0.01783 C -0.01285 -0.01922 -0.00868 -0.02037 -0.00452 -0.02153 C -0.00313 -0.02223 -0.00174 -0.02292 -0.00035 -0.02338 C 0.0118 -0.02824 -0.0007 -0.02269 0.00937 -0.02709 C 0.0118 -0.03056 0.01493 -0.0338 0.01632 -0.0382 C 0.01701 -0.04074 0.01718 -0.04329 0.01771 -0.0456 C 0.01718 -0.05255 0.01805 -0.05973 0.01632 -0.06598 C 0.01562 -0.06875 0.01284 -0.06968 0.01076 -0.06968 C 0.00521 -0.07037 -0.00035 -0.06852 -0.00591 -0.06783 C -0.00452 -0.06667 -0.00347 -0.06459 -0.00174 -0.06412 C 0.00104 -0.06389 0.00382 -0.06528 0.00659 -0.06598 C 0.01093 -0.06736 0.01232 -0.06806 0.01632 -0.06968 C 0.02205 -0.08125 0.01962 -0.07385 0.01771 -0.09746 C 0.01736 -0.10185 0.01736 -0.10648 0.01632 -0.11042 C 0.01458 -0.11736 0.00955 -0.12801 0.00659 -0.13449 C 0.00607 -0.13704 0.0059 -0.13959 0.00521 -0.1419 C 0.00399 -0.14584 0.00052 -0.1507 -0.00174 -0.15301 C -0.01129 -0.16366 -0.00295 -0.15278 -0.00729 -0.15857 L -0.00729 -0.15857 " pathEditMode="relative" ptsTypes="AAAAAAAAAAAAAAAAAAAA">
                                      <p:cBhvr>
                                        <p:cTn id="10"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6EEE1454-7E73-4D7F-A6D7-8933E4255BA1}"/>
              </a:ext>
            </a:extLst>
          </p:cNvPr>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14</a:t>
            </a:fld>
            <a:endParaRPr lang="zh-TW" altLang="en-US">
              <a:solidFill>
                <a:prstClr val="black">
                  <a:tint val="75000"/>
                </a:prstClr>
              </a:solidFill>
            </a:endParaRPr>
          </a:p>
        </p:txBody>
      </p:sp>
      <p:sp>
        <p:nvSpPr>
          <p:cNvPr id="3" name="矩形 2">
            <a:extLst>
              <a:ext uri="{FF2B5EF4-FFF2-40B4-BE49-F238E27FC236}">
                <a16:creationId xmlns:a16="http://schemas.microsoft.com/office/drawing/2014/main" xmlns="" id="{F856F431-E758-4119-9F12-300773B2145A}"/>
              </a:ext>
            </a:extLst>
          </p:cNvPr>
          <p:cNvSpPr/>
          <p:nvPr/>
        </p:nvSpPr>
        <p:spPr>
          <a:xfrm>
            <a:off x="830317" y="404676"/>
            <a:ext cx="7685033" cy="369332"/>
          </a:xfrm>
          <a:prstGeom prst="rect">
            <a:avLst/>
          </a:prstGeom>
        </p:spPr>
        <p:txBody>
          <a:bodyPr wrap="square">
            <a:spAutoFit/>
          </a:bodyPr>
          <a:lstStyle/>
          <a:p>
            <a:r>
              <a:rPr lang="zh-TW" altLang="en-US" dirty="0">
                <a:solidFill>
                  <a:srgbClr val="0000FF"/>
                </a:solidFill>
                <a:latin typeface="+mj-lt"/>
                <a:cs typeface="Times New Roman" panose="02020603050405020304" pitchFamily="18" charset="0"/>
              </a:rPr>
              <a:t>在鐵</a:t>
            </a:r>
            <a:r>
              <a:rPr lang="en-US" altLang="zh-TW" dirty="0">
                <a:solidFill>
                  <a:srgbClr val="0000FF"/>
                </a:solidFill>
                <a:latin typeface="+mj-lt"/>
                <a:cs typeface="Times New Roman" panose="02020603050405020304" pitchFamily="18" charset="0"/>
              </a:rPr>
              <a:t>(Fe)</a:t>
            </a:r>
            <a:r>
              <a:rPr lang="zh-TW" altLang="en-US" dirty="0">
                <a:solidFill>
                  <a:srgbClr val="0000FF"/>
                </a:solidFill>
                <a:latin typeface="+mj-lt"/>
                <a:cs typeface="Times New Roman" panose="02020603050405020304" pitchFamily="18" charset="0"/>
              </a:rPr>
              <a:t>之上才能作為</a:t>
            </a:r>
            <a:r>
              <a:rPr lang="en-US" altLang="zh-TW" dirty="0">
                <a:solidFill>
                  <a:srgbClr val="0000FF"/>
                </a:solidFill>
                <a:latin typeface="+mj-lt"/>
                <a:cs typeface="Times New Roman" panose="02020603050405020304" pitchFamily="18" charset="0"/>
              </a:rPr>
              <a:t>”</a:t>
            </a:r>
            <a:r>
              <a:rPr lang="zh-TW" altLang="en-US" dirty="0">
                <a:solidFill>
                  <a:srgbClr val="0000FF"/>
                </a:solidFill>
                <a:latin typeface="+mj-lt"/>
                <a:cs typeface="Times New Roman" panose="02020603050405020304" pitchFamily="18" charset="0"/>
              </a:rPr>
              <a:t>犧牲陽極</a:t>
            </a:r>
            <a:r>
              <a:rPr lang="en-US" altLang="zh-TW" dirty="0">
                <a:solidFill>
                  <a:srgbClr val="0000FF"/>
                </a:solidFill>
                <a:latin typeface="+mj-lt"/>
                <a:cs typeface="Times New Roman" panose="02020603050405020304" pitchFamily="18" charset="0"/>
              </a:rPr>
              <a:t>”</a:t>
            </a:r>
            <a:r>
              <a:rPr lang="zh-TW" altLang="en-US" dirty="0">
                <a:solidFill>
                  <a:srgbClr val="0000FF"/>
                </a:solidFill>
                <a:latin typeface="+mj-lt"/>
                <a:cs typeface="Times New Roman" panose="02020603050405020304" pitchFamily="18" charset="0"/>
              </a:rPr>
              <a:t>，其中常見的金屬優勢性又以</a:t>
            </a:r>
            <a:r>
              <a:rPr lang="en-US" altLang="zh-TW" b="1" dirty="0">
                <a:solidFill>
                  <a:srgbClr val="FF0000"/>
                </a:solidFill>
                <a:latin typeface="+mj-lt"/>
                <a:cs typeface="Times New Roman" panose="02020603050405020304" pitchFamily="18" charset="0"/>
              </a:rPr>
              <a:t>Mg&gt;Al&gt;Zn</a:t>
            </a:r>
            <a:endParaRPr lang="zh-TW" altLang="en-US" b="1" dirty="0">
              <a:solidFill>
                <a:srgbClr val="FF0000"/>
              </a:solidFill>
              <a:latin typeface="+mj-lt"/>
              <a:cs typeface="Times New Roman" panose="02020603050405020304" pitchFamily="18" charset="0"/>
            </a:endParaRPr>
          </a:p>
        </p:txBody>
      </p:sp>
      <p:pic>
        <p:nvPicPr>
          <p:cNvPr id="4" name="圖片 3">
            <a:extLst>
              <a:ext uri="{FF2B5EF4-FFF2-40B4-BE49-F238E27FC236}">
                <a16:creationId xmlns:a16="http://schemas.microsoft.com/office/drawing/2014/main" xmlns="" id="{1B67BA6E-2CED-4A5F-AC82-AC475DA318DD}"/>
              </a:ext>
            </a:extLst>
          </p:cNvPr>
          <p:cNvPicPr>
            <a:picLocks noChangeAspect="1"/>
          </p:cNvPicPr>
          <p:nvPr/>
        </p:nvPicPr>
        <p:blipFill>
          <a:blip r:embed="rId2"/>
          <a:stretch>
            <a:fillRect/>
          </a:stretch>
        </p:blipFill>
        <p:spPr>
          <a:xfrm>
            <a:off x="362347" y="954493"/>
            <a:ext cx="8419306" cy="5584420"/>
          </a:xfrm>
          <a:prstGeom prst="rect">
            <a:avLst/>
          </a:prstGeom>
        </p:spPr>
      </p:pic>
    </p:spTree>
    <p:extLst>
      <p:ext uri="{BB962C8B-B14F-4D97-AF65-F5344CB8AC3E}">
        <p14:creationId xmlns:p14="http://schemas.microsoft.com/office/powerpoint/2010/main" val="2351771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xmlns="" id="{AAF13726-DA06-47AB-8E0C-BDD320E8C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100" y="2010316"/>
            <a:ext cx="6282280" cy="3543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extLst>
              <a:ext uri="{FF2B5EF4-FFF2-40B4-BE49-F238E27FC236}">
                <a16:creationId xmlns:a16="http://schemas.microsoft.com/office/drawing/2014/main" xmlns="" id="{4350A4FC-7187-44BF-8AF1-15E278482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08" y="3104829"/>
            <a:ext cx="1753916" cy="1792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圓角矩形 1">
            <a:extLst>
              <a:ext uri="{FF2B5EF4-FFF2-40B4-BE49-F238E27FC236}">
                <a16:creationId xmlns:a16="http://schemas.microsoft.com/office/drawing/2014/main" xmlns="" id="{CFDF7669-733A-45BC-95CC-CB4F8074670D}"/>
              </a:ext>
            </a:extLst>
          </p:cNvPr>
          <p:cNvSpPr/>
          <p:nvPr/>
        </p:nvSpPr>
        <p:spPr>
          <a:xfrm>
            <a:off x="3794760" y="448157"/>
            <a:ext cx="1554480" cy="428084"/>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鋁鋅同盟</a:t>
            </a:r>
          </a:p>
        </p:txBody>
      </p:sp>
    </p:spTree>
    <p:extLst>
      <p:ext uri="{BB962C8B-B14F-4D97-AF65-F5344CB8AC3E}">
        <p14:creationId xmlns:p14="http://schemas.microsoft.com/office/powerpoint/2010/main" val="96354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4152D8F7-EA7D-4601-A55E-562D0CC846F7}"/>
              </a:ext>
            </a:extLst>
          </p:cNvPr>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16</a:t>
            </a:fld>
            <a:endParaRPr lang="zh-TW" altLang="en-US">
              <a:solidFill>
                <a:prstClr val="black">
                  <a:tint val="75000"/>
                </a:prstClr>
              </a:solidFill>
            </a:endParaRPr>
          </a:p>
        </p:txBody>
      </p:sp>
      <p:pic>
        <p:nvPicPr>
          <p:cNvPr id="3" name="Picture 2">
            <a:extLst>
              <a:ext uri="{FF2B5EF4-FFF2-40B4-BE49-F238E27FC236}">
                <a16:creationId xmlns:a16="http://schemas.microsoft.com/office/drawing/2014/main" xmlns="" id="{5504F5D9-5272-4B68-82D0-E63BA44E5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92" y="2993493"/>
            <a:ext cx="1702635" cy="1932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xmlns="" id="{FCF7A21A-F4B6-4A59-8DE5-8B35B349C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94" y="1959992"/>
            <a:ext cx="6114162" cy="3882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矩形 5">
            <a:extLst>
              <a:ext uri="{FF2B5EF4-FFF2-40B4-BE49-F238E27FC236}">
                <a16:creationId xmlns:a16="http://schemas.microsoft.com/office/drawing/2014/main" xmlns="" id="{2E4F890B-CF80-49AF-9055-B08AA4DE325E}"/>
              </a:ext>
            </a:extLst>
          </p:cNvPr>
          <p:cNvSpPr/>
          <p:nvPr/>
        </p:nvSpPr>
        <p:spPr>
          <a:xfrm>
            <a:off x="3991187" y="550447"/>
            <a:ext cx="1627927" cy="46466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鎂鋁鋅聯盟</a:t>
            </a:r>
          </a:p>
        </p:txBody>
      </p:sp>
    </p:spTree>
    <p:extLst>
      <p:ext uri="{BB962C8B-B14F-4D97-AF65-F5344CB8AC3E}">
        <p14:creationId xmlns:p14="http://schemas.microsoft.com/office/powerpoint/2010/main" val="2979347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374905" y="925872"/>
            <a:ext cx="7798704" cy="5750911"/>
            <a:chOff x="599819" y="404664"/>
            <a:chExt cx="7464061" cy="5750911"/>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287"/>
            <a:stretch/>
          </p:blipFill>
          <p:spPr bwMode="auto">
            <a:xfrm>
              <a:off x="2411760" y="404664"/>
              <a:ext cx="5652120" cy="5750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311"/>
            <a:stretch/>
          </p:blipFill>
          <p:spPr bwMode="auto">
            <a:xfrm>
              <a:off x="599819" y="404664"/>
              <a:ext cx="1811941" cy="2660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投影片編號版面配置區 3"/>
          <p:cNvSpPr>
            <a:spLocks noGrp="1"/>
          </p:cNvSpPr>
          <p:nvPr>
            <p:ph type="sldNum" sz="quarter" idx="12"/>
          </p:nvPr>
        </p:nvSpPr>
        <p:spPr>
          <a:xfrm>
            <a:off x="6457950" y="6356351"/>
            <a:ext cx="2057400" cy="365125"/>
          </a:xfrm>
        </p:spPr>
        <p:txBody>
          <a:bodyPr/>
          <a:lstStyle/>
          <a:p>
            <a:fld id="{55DFAAF7-E0F2-4667-93C4-6D6AD1ED505A}" type="slidenum">
              <a:rPr lang="zh-TW" altLang="en-US" smtClean="0">
                <a:solidFill>
                  <a:prstClr val="black">
                    <a:tint val="75000"/>
                  </a:prstClr>
                </a:solidFill>
              </a:rPr>
              <a:pPr/>
              <a:t>17</a:t>
            </a:fld>
            <a:endParaRPr lang="zh-TW" altLang="en-US" dirty="0">
              <a:solidFill>
                <a:prstClr val="black">
                  <a:tint val="75000"/>
                </a:prstClr>
              </a:solidFill>
            </a:endParaRPr>
          </a:p>
        </p:txBody>
      </p:sp>
      <p:sp>
        <p:nvSpPr>
          <p:cNvPr id="7" name="圓角矩形 6"/>
          <p:cNvSpPr/>
          <p:nvPr/>
        </p:nvSpPr>
        <p:spPr>
          <a:xfrm>
            <a:off x="2907792" y="438912"/>
            <a:ext cx="3419856" cy="48696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鎂鋁鋅聯盟，塗裝防護罩</a:t>
            </a:r>
          </a:p>
        </p:txBody>
      </p:sp>
    </p:spTree>
    <p:extLst>
      <p:ext uri="{BB962C8B-B14F-4D97-AF65-F5344CB8AC3E}">
        <p14:creationId xmlns:p14="http://schemas.microsoft.com/office/powerpoint/2010/main" val="2586344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18</a:t>
            </a:fld>
            <a:endParaRPr lang="zh-TW" altLang="en-US">
              <a:solidFill>
                <a:prstClr val="black">
                  <a:tint val="75000"/>
                </a:prstClr>
              </a:solidFill>
            </a:endParaRPr>
          </a:p>
        </p:txBody>
      </p:sp>
      <p:sp>
        <p:nvSpPr>
          <p:cNvPr id="5" name="矩形 4"/>
          <p:cNvSpPr/>
          <p:nvPr/>
        </p:nvSpPr>
        <p:spPr>
          <a:xfrm>
            <a:off x="283464" y="397390"/>
            <a:ext cx="8366760" cy="1354410"/>
          </a:xfrm>
          <a:prstGeom prst="rect">
            <a:avLst/>
          </a:prstGeom>
        </p:spPr>
        <p:txBody>
          <a:bodyPr wrap="square">
            <a:spAutoFit/>
          </a:bodyPr>
          <a:lstStyle/>
          <a:p>
            <a:pPr>
              <a:lnSpc>
                <a:spcPts val="2500"/>
              </a:lnSpc>
              <a:buClr>
                <a:srgbClr val="000000"/>
              </a:buClr>
              <a:buSzPct val="75000"/>
            </a:pPr>
            <a:r>
              <a:rPr lang="en-US" altLang="zh-TW" sz="2000" b="1" dirty="0">
                <a:solidFill>
                  <a:srgbClr val="0000FF"/>
                </a:solidFill>
                <a:cs typeface="Times New Roman" pitchFamily="18" charset="0"/>
              </a:rPr>
              <a:t>3.</a:t>
            </a:r>
            <a:r>
              <a:rPr lang="zh-TW" altLang="en-US" sz="2000" b="1" dirty="0">
                <a:solidFill>
                  <a:srgbClr val="0000FF"/>
                </a:solidFill>
                <a:cs typeface="Times New Roman" pitchFamily="18" charset="0"/>
              </a:rPr>
              <a:t>陰極保護</a:t>
            </a:r>
            <a:r>
              <a:rPr lang="en-US" altLang="zh-TW" sz="2000" b="1" dirty="0">
                <a:solidFill>
                  <a:srgbClr val="0000FF"/>
                </a:solidFill>
                <a:cs typeface="Times New Roman" pitchFamily="18" charset="0"/>
              </a:rPr>
              <a:t>(Cathodic Protection)</a:t>
            </a:r>
          </a:p>
          <a:p>
            <a:pPr marL="182563">
              <a:lnSpc>
                <a:spcPts val="2500"/>
              </a:lnSpc>
              <a:buClr>
                <a:srgbClr val="000000"/>
              </a:buClr>
              <a:buSzPct val="75000"/>
            </a:pPr>
            <a:endParaRPr lang="en-US" altLang="zh-TW" sz="2000" dirty="0">
              <a:solidFill>
                <a:srgbClr val="000000"/>
              </a:solidFill>
              <a:cs typeface="Times New Roman" pitchFamily="18" charset="0"/>
            </a:endParaRPr>
          </a:p>
          <a:p>
            <a:pPr marL="182563">
              <a:lnSpc>
                <a:spcPts val="2500"/>
              </a:lnSpc>
              <a:buClr>
                <a:srgbClr val="000000"/>
              </a:buClr>
              <a:buSzPct val="75000"/>
            </a:pPr>
            <a:r>
              <a:rPr lang="zh-TW" altLang="en-US" sz="2000" dirty="0">
                <a:solidFill>
                  <a:srgbClr val="000000"/>
                </a:solidFill>
                <a:cs typeface="Times New Roman" pitchFamily="18" charset="0"/>
              </a:rPr>
              <a:t>設法供應電子給金屬，強迫金屬成為陰極，也可以達到防止腐蝕的目的，此即陰極保護法</a:t>
            </a:r>
            <a:endParaRPr lang="en-US" altLang="zh-TW" sz="2000" dirty="0">
              <a:solidFill>
                <a:srgbClr val="000000"/>
              </a:solidFill>
              <a:cs typeface="Times New Roman" pitchFamily="18" charset="0"/>
            </a:endParaRPr>
          </a:p>
        </p:txBody>
      </p:sp>
      <p:sp>
        <p:nvSpPr>
          <p:cNvPr id="7" name="文字方塊 6"/>
          <p:cNvSpPr txBox="1"/>
          <p:nvPr/>
        </p:nvSpPr>
        <p:spPr>
          <a:xfrm>
            <a:off x="669893" y="4330112"/>
            <a:ext cx="7321963" cy="1028936"/>
          </a:xfrm>
          <a:prstGeom prst="rect">
            <a:avLst/>
          </a:prstGeom>
          <a:noFill/>
        </p:spPr>
        <p:txBody>
          <a:bodyPr wrap="square" rtlCol="0">
            <a:spAutoFit/>
          </a:bodyPr>
          <a:lstStyle/>
          <a:p>
            <a:pPr>
              <a:lnSpc>
                <a:spcPts val="2500"/>
              </a:lnSpc>
            </a:pPr>
            <a:r>
              <a:rPr lang="zh-TW" altLang="en-US" dirty="0">
                <a:ea typeface="微軟正黑體" panose="020B0604030504040204" pitchFamily="34" charset="-120"/>
                <a:cs typeface="Times New Roman" panose="02020603050405020304" pitchFamily="18" charset="0"/>
              </a:rPr>
              <a:t>對埋設在土壤中的鋼管所採用的陰極保護法：</a:t>
            </a:r>
            <a:endParaRPr lang="en-US" altLang="zh-TW" dirty="0">
              <a:ea typeface="微軟正黑體" panose="020B0604030504040204" pitchFamily="34" charset="-120"/>
              <a:cs typeface="Times New Roman" panose="02020603050405020304" pitchFamily="18" charset="0"/>
            </a:endParaRPr>
          </a:p>
          <a:p>
            <a:pPr marL="265113">
              <a:lnSpc>
                <a:spcPts val="2500"/>
              </a:lnSpc>
            </a:pPr>
            <a:r>
              <a:rPr lang="en-US" altLang="zh-TW" dirty="0">
                <a:ea typeface="微軟正黑體" panose="020B0604030504040204" pitchFamily="34" charset="-120"/>
                <a:cs typeface="Times New Roman" panose="02020603050405020304" pitchFamily="18" charset="0"/>
              </a:rPr>
              <a:t>(1).</a:t>
            </a:r>
            <a:r>
              <a:rPr lang="zh-TW" altLang="en-US" dirty="0">
                <a:ea typeface="微軟正黑體" panose="020B0604030504040204" pitchFamily="34" charset="-120"/>
                <a:cs typeface="Times New Roman" panose="02020603050405020304" pitchFamily="18" charset="0"/>
              </a:rPr>
              <a:t>犧牲鎂陽極使鋼管在伽凡尼電池中成為陰極。</a:t>
            </a:r>
            <a:endParaRPr lang="en-US" altLang="zh-TW" dirty="0">
              <a:ea typeface="微軟正黑體" panose="020B0604030504040204" pitchFamily="34" charset="-120"/>
              <a:cs typeface="Times New Roman" panose="02020603050405020304" pitchFamily="18" charset="0"/>
            </a:endParaRPr>
          </a:p>
          <a:p>
            <a:pPr marL="265113">
              <a:lnSpc>
                <a:spcPts val="2500"/>
              </a:lnSpc>
            </a:pPr>
            <a:r>
              <a:rPr lang="en-US" altLang="zh-TW" dirty="0">
                <a:ea typeface="微軟正黑體" panose="020B0604030504040204" pitchFamily="34" charset="-120"/>
                <a:cs typeface="Times New Roman" panose="02020603050405020304" pitchFamily="18" charset="0"/>
              </a:rPr>
              <a:t>(2).</a:t>
            </a:r>
            <a:r>
              <a:rPr lang="zh-TW" altLang="en-US" dirty="0">
                <a:ea typeface="微軟正黑體" panose="020B0604030504040204" pitchFamily="34" charset="-120"/>
                <a:cs typeface="Times New Roman" panose="02020603050405020304" pitchFamily="18" charset="0"/>
              </a:rPr>
              <a:t>在廢鐵的輔助陽極與鋼管間外加電壓，使鋼管成為陰極。</a:t>
            </a:r>
          </a:p>
        </p:txBody>
      </p:sp>
      <p:sp>
        <p:nvSpPr>
          <p:cNvPr id="9" name="AutoShape 10"/>
          <p:cNvSpPr>
            <a:spLocks noChangeAspect="1" noChangeArrowheads="1" noTextEdit="1"/>
          </p:cNvSpPr>
          <p:nvPr/>
        </p:nvSpPr>
        <p:spPr bwMode="auto">
          <a:xfrm>
            <a:off x="152400" y="1657265"/>
            <a:ext cx="88392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solidFill>
                <a:srgbClr val="000000"/>
              </a:solidFill>
            </a:endParaRPr>
          </a:p>
        </p:txBody>
      </p:sp>
      <p:pic>
        <p:nvPicPr>
          <p:cNvPr id="10" name="Picture 1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1196"/>
          <a:stretch/>
        </p:blipFill>
        <p:spPr bwMode="auto">
          <a:xfrm>
            <a:off x="152400" y="1657265"/>
            <a:ext cx="8843963" cy="2635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342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782889"/>
            <a:ext cx="8352928" cy="646331"/>
          </a:xfrm>
          <a:prstGeom prst="rect">
            <a:avLst/>
          </a:prstGeom>
        </p:spPr>
        <p:txBody>
          <a:bodyPr wrap="square">
            <a:spAutoFit/>
          </a:bodyPr>
          <a:lstStyle/>
          <a:p>
            <a:pPr>
              <a:defRPr/>
            </a:pPr>
            <a:r>
              <a:rPr lang="zh-TW" altLang="en-US"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溫室結構件鍍鋅鋼管於插入土內的部分，常因土壤化學腐蝕及電位腐蝕，造成耐蝕年限降低，應力破壞點常在此發生</a:t>
            </a:r>
            <a:endParaRPr lang="en-US" altLang="zh-TW"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7" name="矩形 26"/>
          <p:cNvSpPr/>
          <p:nvPr/>
        </p:nvSpPr>
        <p:spPr>
          <a:xfrm>
            <a:off x="783332" y="3880953"/>
            <a:ext cx="2978076" cy="369332"/>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溫室用鍍鋅鋼管多年使用照</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917883" y="1641263"/>
            <a:ext cx="2745229" cy="2289743"/>
          </a:xfrm>
          <a:prstGeom prst="rect">
            <a:avLst/>
          </a:prstGeom>
        </p:spPr>
      </p:pic>
      <p:pic>
        <p:nvPicPr>
          <p:cNvPr id="7" name="圖片 6"/>
          <p:cNvPicPr>
            <a:picLocks noChangeAspect="1"/>
          </p:cNvPicPr>
          <p:nvPr/>
        </p:nvPicPr>
        <p:blipFill>
          <a:blip r:embed="rId3"/>
          <a:stretch>
            <a:fillRect/>
          </a:stretch>
        </p:blipFill>
        <p:spPr>
          <a:xfrm>
            <a:off x="4323278" y="1641263"/>
            <a:ext cx="1957010" cy="2239690"/>
          </a:xfrm>
          <a:prstGeom prst="rect">
            <a:avLst/>
          </a:prstGeom>
        </p:spPr>
      </p:pic>
      <p:cxnSp>
        <p:nvCxnSpPr>
          <p:cNvPr id="17" name="直線單箭頭接點 16"/>
          <p:cNvCxnSpPr>
            <a:stCxn id="22" idx="3"/>
            <a:endCxn id="7" idx="1"/>
          </p:cNvCxnSpPr>
          <p:nvPr/>
        </p:nvCxnSpPr>
        <p:spPr>
          <a:xfrm flipV="1">
            <a:off x="1474474" y="2761108"/>
            <a:ext cx="2848804" cy="8864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25523" y="3364045"/>
            <a:ext cx="548951" cy="566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微軟正黑體" panose="020B0604030504040204" pitchFamily="34" charset="-120"/>
              <a:ea typeface="微軟正黑體" panose="020B0604030504040204" pitchFamily="34" charset="-120"/>
            </a:endParaRPr>
          </a:p>
        </p:txBody>
      </p:sp>
      <p:sp>
        <p:nvSpPr>
          <p:cNvPr id="29" name="矩形 28"/>
          <p:cNvSpPr/>
          <p:nvPr/>
        </p:nvSpPr>
        <p:spPr>
          <a:xfrm>
            <a:off x="4315147" y="3885693"/>
            <a:ext cx="2061162" cy="369332"/>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鍍鋅鋼管腐蝕處</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23" name="圖片 22"/>
          <p:cNvPicPr>
            <a:picLocks noChangeAspect="1"/>
          </p:cNvPicPr>
          <p:nvPr/>
        </p:nvPicPr>
        <p:blipFill>
          <a:blip r:embed="rId4"/>
          <a:stretch>
            <a:fillRect/>
          </a:stretch>
        </p:blipFill>
        <p:spPr>
          <a:xfrm>
            <a:off x="908788" y="4267200"/>
            <a:ext cx="1987826" cy="2210883"/>
          </a:xfrm>
          <a:prstGeom prst="rect">
            <a:avLst/>
          </a:prstGeom>
        </p:spPr>
      </p:pic>
      <p:pic>
        <p:nvPicPr>
          <p:cNvPr id="24" name="圖片 23"/>
          <p:cNvPicPr>
            <a:picLocks noChangeAspect="1"/>
          </p:cNvPicPr>
          <p:nvPr/>
        </p:nvPicPr>
        <p:blipFill>
          <a:blip r:embed="rId5"/>
          <a:stretch>
            <a:fillRect/>
          </a:stretch>
        </p:blipFill>
        <p:spPr>
          <a:xfrm>
            <a:off x="3583338" y="4454841"/>
            <a:ext cx="2749188" cy="1835599"/>
          </a:xfrm>
          <a:prstGeom prst="rect">
            <a:avLst/>
          </a:prstGeom>
        </p:spPr>
      </p:pic>
      <p:pic>
        <p:nvPicPr>
          <p:cNvPr id="30" name="圖片 29"/>
          <p:cNvPicPr>
            <a:picLocks noChangeAspect="1"/>
          </p:cNvPicPr>
          <p:nvPr/>
        </p:nvPicPr>
        <p:blipFill>
          <a:blip r:embed="rId6"/>
          <a:stretch>
            <a:fillRect/>
          </a:stretch>
        </p:blipFill>
        <p:spPr>
          <a:xfrm>
            <a:off x="6979238" y="4548063"/>
            <a:ext cx="1769226" cy="1604322"/>
          </a:xfrm>
          <a:prstGeom prst="rect">
            <a:avLst/>
          </a:prstGeom>
        </p:spPr>
      </p:pic>
      <p:sp>
        <p:nvSpPr>
          <p:cNvPr id="38" name="矩形 37"/>
          <p:cNvSpPr/>
          <p:nvPr/>
        </p:nvSpPr>
        <p:spPr>
          <a:xfrm>
            <a:off x="6797557" y="3883929"/>
            <a:ext cx="1950907" cy="369332"/>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結構件塗層處理</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0" name="矩形 39"/>
          <p:cNvSpPr/>
          <p:nvPr/>
        </p:nvSpPr>
        <p:spPr>
          <a:xfrm>
            <a:off x="416428" y="6428505"/>
            <a:ext cx="2978076" cy="369332"/>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不銹鋼圍籬受颱吹襲傾倒</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1" name="矩形 40"/>
          <p:cNvSpPr/>
          <p:nvPr/>
        </p:nvSpPr>
        <p:spPr>
          <a:xfrm>
            <a:off x="3424949" y="6282116"/>
            <a:ext cx="2978076" cy="369332"/>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結構破壞點為地基接合處</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42" name="直線單箭頭接點 41"/>
          <p:cNvCxnSpPr>
            <a:stCxn id="43" idx="3"/>
          </p:cNvCxnSpPr>
          <p:nvPr/>
        </p:nvCxnSpPr>
        <p:spPr>
          <a:xfrm flipV="1">
            <a:off x="1537252" y="4675415"/>
            <a:ext cx="2769291" cy="6665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908789" y="5128520"/>
            <a:ext cx="628463" cy="426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微軟正黑體" panose="020B0604030504040204" pitchFamily="34" charset="-120"/>
              <a:ea typeface="微軟正黑體" panose="020B0604030504040204" pitchFamily="34" charset="-120"/>
            </a:endParaRPr>
          </a:p>
        </p:txBody>
      </p:sp>
      <p:cxnSp>
        <p:nvCxnSpPr>
          <p:cNvPr id="45" name="直線單箭頭接點 44"/>
          <p:cNvCxnSpPr>
            <a:stCxn id="46" idx="3"/>
            <a:endCxn id="30" idx="1"/>
          </p:cNvCxnSpPr>
          <p:nvPr/>
        </p:nvCxnSpPr>
        <p:spPr>
          <a:xfrm flipV="1">
            <a:off x="5685183" y="5350224"/>
            <a:ext cx="1294055" cy="270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60050" y="5502736"/>
            <a:ext cx="325133" cy="235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微軟正黑體" panose="020B0604030504040204" pitchFamily="34" charset="-120"/>
              <a:ea typeface="微軟正黑體" panose="020B0604030504040204" pitchFamily="34" charset="-120"/>
            </a:endParaRPr>
          </a:p>
        </p:txBody>
      </p:sp>
      <p:sp>
        <p:nvSpPr>
          <p:cNvPr id="50" name="矩形 49"/>
          <p:cNvSpPr/>
          <p:nvPr/>
        </p:nvSpPr>
        <p:spPr>
          <a:xfrm>
            <a:off x="6829167" y="6155361"/>
            <a:ext cx="2069368" cy="369332"/>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地基接合處易銹蝕</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51" name="圖片 50"/>
          <p:cNvPicPr>
            <a:picLocks noChangeAspect="1"/>
          </p:cNvPicPr>
          <p:nvPr/>
        </p:nvPicPr>
        <p:blipFill>
          <a:blip r:embed="rId7"/>
          <a:stretch>
            <a:fillRect/>
          </a:stretch>
        </p:blipFill>
        <p:spPr>
          <a:xfrm>
            <a:off x="6797557" y="1667294"/>
            <a:ext cx="1048358" cy="1980231"/>
          </a:xfrm>
          <a:prstGeom prst="rect">
            <a:avLst/>
          </a:prstGeom>
        </p:spPr>
      </p:pic>
      <p:cxnSp>
        <p:nvCxnSpPr>
          <p:cNvPr id="52" name="直線單箭頭接點 51"/>
          <p:cNvCxnSpPr/>
          <p:nvPr/>
        </p:nvCxnSpPr>
        <p:spPr>
          <a:xfrm flipV="1">
            <a:off x="7613077" y="2994991"/>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8017565" y="2508691"/>
            <a:ext cx="802506" cy="923330"/>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底漆</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中漆</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面漆</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59" name="直線單箭頭接點 58"/>
          <p:cNvCxnSpPr/>
          <p:nvPr/>
        </p:nvCxnSpPr>
        <p:spPr>
          <a:xfrm flipV="1">
            <a:off x="7613077" y="2304753"/>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865880" y="2088258"/>
            <a:ext cx="1113421" cy="369332"/>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鍍鋅層</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61" name="直線單箭頭接點 60"/>
          <p:cNvCxnSpPr/>
          <p:nvPr/>
        </p:nvCxnSpPr>
        <p:spPr>
          <a:xfrm flipV="1">
            <a:off x="7606151" y="3532392"/>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862107" y="3369807"/>
            <a:ext cx="1113421" cy="369332"/>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土壤</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3" name="左大括弧 62"/>
          <p:cNvSpPr/>
          <p:nvPr/>
        </p:nvSpPr>
        <p:spPr>
          <a:xfrm>
            <a:off x="7984520" y="2602732"/>
            <a:ext cx="197404" cy="7800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latin typeface="微軟正黑體" panose="020B0604030504040204" pitchFamily="34" charset="-120"/>
              <a:ea typeface="微軟正黑體" panose="020B0604030504040204" pitchFamily="34" charset="-12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latin typeface="微軟正黑體" panose="020B0604030504040204" pitchFamily="34" charset="-120"/>
                <a:ea typeface="微軟正黑體" panose="020B0604030504040204" pitchFamily="34" charset="-120"/>
              </a:rPr>
              <a:pPr>
                <a:defRPr/>
              </a:pPr>
              <a:t>19</a:t>
            </a:fld>
            <a:endParaRPr lang="zh-TW" altLang="en-US" dirty="0">
              <a:solidFill>
                <a:prstClr val="black">
                  <a:tint val="75000"/>
                </a:prstClr>
              </a:solidFill>
              <a:latin typeface="微軟正黑體" panose="020B0604030504040204" pitchFamily="34" charset="-120"/>
              <a:ea typeface="微軟正黑體" panose="020B0604030504040204" pitchFamily="34" charset="-120"/>
            </a:endParaRPr>
          </a:p>
        </p:txBody>
      </p:sp>
      <p:sp>
        <p:nvSpPr>
          <p:cNvPr id="31" name="圓角矩形 30"/>
          <p:cNvSpPr/>
          <p:nvPr/>
        </p:nvSpPr>
        <p:spPr>
          <a:xfrm>
            <a:off x="3209565" y="211102"/>
            <a:ext cx="2285979" cy="44726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微軟正黑體" panose="020B0604030504040204" pitchFamily="34" charset="-120"/>
                <a:ea typeface="微軟正黑體" panose="020B0604030504040204" pitchFamily="34" charset="-120"/>
              </a:rPr>
              <a:t>腐蝕實際範例</a:t>
            </a:r>
          </a:p>
        </p:txBody>
      </p:sp>
    </p:spTree>
    <p:extLst>
      <p:ext uri="{BB962C8B-B14F-4D97-AF65-F5344CB8AC3E}">
        <p14:creationId xmlns:p14="http://schemas.microsoft.com/office/powerpoint/2010/main" val="52980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427EFBF6-367C-4BC6-AC51-A75988175356}"/>
              </a:ext>
            </a:extLst>
          </p:cNvPr>
          <p:cNvSpPr>
            <a:spLocks noGrp="1"/>
          </p:cNvSpPr>
          <p:nvPr>
            <p:ph type="title"/>
          </p:nvPr>
        </p:nvSpPr>
        <p:spPr>
          <a:xfrm>
            <a:off x="845760" y="2640186"/>
            <a:ext cx="2955395" cy="1143000"/>
          </a:xfrm>
          <a:effectLst>
            <a:outerShdw blurRad="50800" dist="38100" dir="5400000" algn="t" rotWithShape="0">
              <a:prstClr val="black">
                <a:alpha val="40000"/>
              </a:prstClr>
            </a:outerShdw>
          </a:effectLst>
        </p:spPr>
        <p:txBody>
          <a:bodyPr>
            <a:normAutofit/>
          </a:bodyPr>
          <a:lstStyle/>
          <a:p>
            <a:pPr algn="l"/>
            <a:r>
              <a:rPr lang="zh-TW" altLang="en-US" b="1" dirty="0"/>
              <a:t>目錄</a:t>
            </a:r>
            <a:r>
              <a:rPr lang="en-US" altLang="zh-TW" b="1" dirty="0"/>
              <a:t>outline</a:t>
            </a:r>
            <a:endParaRPr lang="zh-TW" altLang="en-US" b="1" dirty="0"/>
          </a:p>
        </p:txBody>
      </p:sp>
      <p:sp>
        <p:nvSpPr>
          <p:cNvPr id="3" name="內容版面配置區 2">
            <a:extLst>
              <a:ext uri="{FF2B5EF4-FFF2-40B4-BE49-F238E27FC236}">
                <a16:creationId xmlns:a16="http://schemas.microsoft.com/office/drawing/2014/main" xmlns="" id="{E4DACA83-BE88-4846-9106-86F62A5A8DB3}"/>
              </a:ext>
            </a:extLst>
          </p:cNvPr>
          <p:cNvSpPr>
            <a:spLocks noGrp="1"/>
          </p:cNvSpPr>
          <p:nvPr>
            <p:ph idx="1"/>
          </p:nvPr>
        </p:nvSpPr>
        <p:spPr>
          <a:xfrm>
            <a:off x="4372466" y="4736334"/>
            <a:ext cx="2695903" cy="699816"/>
          </a:xfrm>
        </p:spPr>
        <p:txBody>
          <a:bodyPr anchor="ctr">
            <a:normAutofit/>
          </a:bodyPr>
          <a:lstStyle/>
          <a:p>
            <a:pPr marL="514350" indent="-514350">
              <a:buFont typeface="+mj-ea"/>
              <a:buAutoNum type="ea1ChtPeriod" startAt="4"/>
            </a:pPr>
            <a:r>
              <a:rPr lang="zh-TW" altLang="en-US" sz="2900" b="1" dirty="0"/>
              <a:t>腐蝕分析</a:t>
            </a:r>
            <a:endParaRPr lang="en-US" altLang="zh-TW" sz="2900" b="1" dirty="0"/>
          </a:p>
        </p:txBody>
      </p:sp>
      <p:sp>
        <p:nvSpPr>
          <p:cNvPr id="6" name="投影片編號版面配置區 5">
            <a:extLst>
              <a:ext uri="{FF2B5EF4-FFF2-40B4-BE49-F238E27FC236}">
                <a16:creationId xmlns:a16="http://schemas.microsoft.com/office/drawing/2014/main" xmlns="" id="{4306631B-0058-4493-A7F4-AF10F31220B2}"/>
              </a:ext>
            </a:extLst>
          </p:cNvPr>
          <p:cNvSpPr>
            <a:spLocks noGrp="1"/>
          </p:cNvSpPr>
          <p:nvPr>
            <p:ph type="sldNum" sz="quarter" idx="12"/>
          </p:nvPr>
        </p:nvSpPr>
        <p:spPr/>
        <p:txBody>
          <a:bodyPr/>
          <a:lstStyle/>
          <a:p>
            <a:fld id="{10FA4CCC-F676-4ABF-BE81-7C29EE6A166F}" type="slidenum">
              <a:rPr lang="zh-TW" altLang="en-US" smtClean="0"/>
              <a:t>2</a:t>
            </a:fld>
            <a:endParaRPr lang="zh-TW" altLang="en-US"/>
          </a:p>
        </p:txBody>
      </p:sp>
      <p:sp>
        <p:nvSpPr>
          <p:cNvPr id="7" name="矩形 6">
            <a:extLst>
              <a:ext uri="{FF2B5EF4-FFF2-40B4-BE49-F238E27FC236}">
                <a16:creationId xmlns:a16="http://schemas.microsoft.com/office/drawing/2014/main" xmlns="" id="{79C376D4-EB0C-4149-9B05-FF8CEB1EE5D0}"/>
              </a:ext>
            </a:extLst>
          </p:cNvPr>
          <p:cNvSpPr/>
          <p:nvPr/>
        </p:nvSpPr>
        <p:spPr>
          <a:xfrm>
            <a:off x="4372466" y="1428108"/>
            <a:ext cx="2140330" cy="523220"/>
          </a:xfrm>
          <a:prstGeom prst="rect">
            <a:avLst/>
          </a:prstGeom>
        </p:spPr>
        <p:txBody>
          <a:bodyPr wrap="none">
            <a:spAutoFit/>
          </a:bodyPr>
          <a:lstStyle/>
          <a:p>
            <a:pPr marL="514350" indent="-514350">
              <a:buFont typeface="+mj-ea"/>
              <a:buAutoNum type="ea1ChtPeriod"/>
            </a:pPr>
            <a:r>
              <a:rPr lang="zh-TW" altLang="en-US" sz="2800" b="1" dirty="0"/>
              <a:t>腐蝕原理</a:t>
            </a:r>
            <a:endParaRPr lang="en-US" altLang="zh-TW" sz="2800" b="1" dirty="0"/>
          </a:p>
        </p:txBody>
      </p:sp>
      <p:sp>
        <p:nvSpPr>
          <p:cNvPr id="8" name="矩形 7">
            <a:extLst>
              <a:ext uri="{FF2B5EF4-FFF2-40B4-BE49-F238E27FC236}">
                <a16:creationId xmlns:a16="http://schemas.microsoft.com/office/drawing/2014/main" xmlns="" id="{8A1E8C8B-24E9-40C3-9722-12573353E568}"/>
              </a:ext>
            </a:extLst>
          </p:cNvPr>
          <p:cNvSpPr/>
          <p:nvPr/>
        </p:nvSpPr>
        <p:spPr>
          <a:xfrm>
            <a:off x="4372466" y="2530850"/>
            <a:ext cx="2140330" cy="523220"/>
          </a:xfrm>
          <a:prstGeom prst="rect">
            <a:avLst/>
          </a:prstGeom>
        </p:spPr>
        <p:txBody>
          <a:bodyPr wrap="none">
            <a:spAutoFit/>
          </a:bodyPr>
          <a:lstStyle/>
          <a:p>
            <a:pPr marL="514350" indent="-514350">
              <a:buFont typeface="+mj-ea"/>
              <a:buAutoNum type="ea1ChtPeriod" startAt="2"/>
            </a:pPr>
            <a:r>
              <a:rPr lang="zh-TW" altLang="en-US" sz="2800" b="1" dirty="0"/>
              <a:t>腐蝕防制</a:t>
            </a:r>
            <a:endParaRPr lang="en-US" altLang="zh-TW" sz="2800" b="1" dirty="0"/>
          </a:p>
        </p:txBody>
      </p:sp>
      <p:sp>
        <p:nvSpPr>
          <p:cNvPr id="9" name="矩形 8">
            <a:extLst>
              <a:ext uri="{FF2B5EF4-FFF2-40B4-BE49-F238E27FC236}">
                <a16:creationId xmlns:a16="http://schemas.microsoft.com/office/drawing/2014/main" xmlns="" id="{F39ACB87-8089-463F-8FFB-692156EFFA6C}"/>
              </a:ext>
            </a:extLst>
          </p:cNvPr>
          <p:cNvSpPr/>
          <p:nvPr/>
        </p:nvSpPr>
        <p:spPr>
          <a:xfrm>
            <a:off x="4372466" y="3633592"/>
            <a:ext cx="2140330" cy="523220"/>
          </a:xfrm>
          <a:prstGeom prst="rect">
            <a:avLst/>
          </a:prstGeom>
        </p:spPr>
        <p:txBody>
          <a:bodyPr wrap="none">
            <a:spAutoFit/>
          </a:bodyPr>
          <a:lstStyle/>
          <a:p>
            <a:pPr marL="514350" indent="-514350">
              <a:buFont typeface="+mj-ea"/>
              <a:buAutoNum type="ea1ChtPeriod" startAt="3"/>
            </a:pPr>
            <a:r>
              <a:rPr lang="zh-TW" altLang="en-US" sz="2800" b="1" dirty="0"/>
              <a:t>腐蝕測試</a:t>
            </a:r>
          </a:p>
        </p:txBody>
      </p:sp>
      <p:pic>
        <p:nvPicPr>
          <p:cNvPr id="10" name="圖片 9">
            <a:extLst>
              <a:ext uri="{FF2B5EF4-FFF2-40B4-BE49-F238E27FC236}">
                <a16:creationId xmlns:a16="http://schemas.microsoft.com/office/drawing/2014/main" xmlns="" id="{9C6DAF9A-97DC-478F-91D0-4351C9F1ED96}"/>
              </a:ext>
            </a:extLst>
          </p:cNvPr>
          <p:cNvPicPr>
            <a:picLocks noChangeAspect="1"/>
          </p:cNvPicPr>
          <p:nvPr/>
        </p:nvPicPr>
        <p:blipFill>
          <a:blip r:embed="rId2"/>
          <a:stretch>
            <a:fillRect/>
          </a:stretch>
        </p:blipFill>
        <p:spPr>
          <a:xfrm>
            <a:off x="7331128" y="1068527"/>
            <a:ext cx="725158" cy="882801"/>
          </a:xfrm>
          <a:prstGeom prst="rect">
            <a:avLst/>
          </a:prstGeom>
        </p:spPr>
      </p:pic>
      <p:pic>
        <p:nvPicPr>
          <p:cNvPr id="11" name="圖片 10">
            <a:extLst>
              <a:ext uri="{FF2B5EF4-FFF2-40B4-BE49-F238E27FC236}">
                <a16:creationId xmlns:a16="http://schemas.microsoft.com/office/drawing/2014/main" xmlns="" id="{A587944C-88FD-4F6B-BDD1-0B545B9A6B37}"/>
              </a:ext>
            </a:extLst>
          </p:cNvPr>
          <p:cNvPicPr>
            <a:picLocks noChangeAspect="1"/>
          </p:cNvPicPr>
          <p:nvPr/>
        </p:nvPicPr>
        <p:blipFill>
          <a:blip r:embed="rId3"/>
          <a:stretch>
            <a:fillRect/>
          </a:stretch>
        </p:blipFill>
        <p:spPr>
          <a:xfrm>
            <a:off x="7331128" y="2257035"/>
            <a:ext cx="725158" cy="821846"/>
          </a:xfrm>
          <a:prstGeom prst="rect">
            <a:avLst/>
          </a:prstGeom>
        </p:spPr>
      </p:pic>
      <p:pic>
        <p:nvPicPr>
          <p:cNvPr id="13" name="圖片 12">
            <a:extLst>
              <a:ext uri="{FF2B5EF4-FFF2-40B4-BE49-F238E27FC236}">
                <a16:creationId xmlns:a16="http://schemas.microsoft.com/office/drawing/2014/main" xmlns="" id="{98086436-C412-41B5-8A51-87E5327BA9C4}"/>
              </a:ext>
            </a:extLst>
          </p:cNvPr>
          <p:cNvPicPr>
            <a:picLocks noChangeAspect="1"/>
          </p:cNvPicPr>
          <p:nvPr/>
        </p:nvPicPr>
        <p:blipFill>
          <a:blip r:embed="rId4"/>
          <a:stretch>
            <a:fillRect/>
          </a:stretch>
        </p:blipFill>
        <p:spPr>
          <a:xfrm>
            <a:off x="7331128" y="4581762"/>
            <a:ext cx="867074" cy="1008959"/>
          </a:xfrm>
          <a:prstGeom prst="rect">
            <a:avLst/>
          </a:prstGeom>
        </p:spPr>
      </p:pic>
      <p:pic>
        <p:nvPicPr>
          <p:cNvPr id="14" name="圖片 13">
            <a:extLst>
              <a:ext uri="{FF2B5EF4-FFF2-40B4-BE49-F238E27FC236}">
                <a16:creationId xmlns:a16="http://schemas.microsoft.com/office/drawing/2014/main" xmlns="" id="{DFD318D3-970A-4F5A-B753-7431F782FC00}"/>
              </a:ext>
            </a:extLst>
          </p:cNvPr>
          <p:cNvPicPr>
            <a:picLocks noChangeAspect="1"/>
          </p:cNvPicPr>
          <p:nvPr/>
        </p:nvPicPr>
        <p:blipFill>
          <a:blip r:embed="rId5"/>
          <a:stretch>
            <a:fillRect/>
          </a:stretch>
        </p:blipFill>
        <p:spPr>
          <a:xfrm>
            <a:off x="7331128" y="3522434"/>
            <a:ext cx="725157" cy="700575"/>
          </a:xfrm>
          <a:prstGeom prst="rect">
            <a:avLst/>
          </a:prstGeom>
        </p:spPr>
      </p:pic>
    </p:spTree>
    <p:extLst>
      <p:ext uri="{BB962C8B-B14F-4D97-AF65-F5344CB8AC3E}">
        <p14:creationId xmlns:p14="http://schemas.microsoft.com/office/powerpoint/2010/main" val="1892586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89" y="1191586"/>
            <a:ext cx="2570082" cy="5020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168031" y="3465684"/>
            <a:ext cx="370614" cy="400110"/>
          </a:xfrm>
          <a:prstGeom prst="rect">
            <a:avLst/>
          </a:prstGeom>
        </p:spPr>
        <p:txBody>
          <a:bodyPr wrap="none">
            <a:spAutoFit/>
          </a:bodyPr>
          <a:lstStyle/>
          <a:p>
            <a:r>
              <a:rPr lang="en-US" altLang="zh-TW" sz="2000" b="1" dirty="0">
                <a:solidFill>
                  <a:prstClr val="black"/>
                </a:solidFill>
                <a:ea typeface="微軟正黑體" panose="020B0604030504040204" pitchFamily="34" charset="-120"/>
                <a:cs typeface="Times New Roman" pitchFamily="18" charset="0"/>
              </a:rPr>
              <a:t>A</a:t>
            </a:r>
            <a:endParaRPr lang="zh-TW" altLang="en-US" sz="2000" dirty="0">
              <a:solidFill>
                <a:prstClr val="black"/>
              </a:solidFill>
              <a:ea typeface="微軟正黑體" panose="020B0604030504040204" pitchFamily="34" charset="-120"/>
              <a:cs typeface="Times New Roman" pitchFamily="18" charset="0"/>
            </a:endParaRPr>
          </a:p>
        </p:txBody>
      </p:sp>
      <p:cxnSp>
        <p:nvCxnSpPr>
          <p:cNvPr id="43" name="直線單箭頭接點 42"/>
          <p:cNvCxnSpPr/>
          <p:nvPr/>
        </p:nvCxnSpPr>
        <p:spPr>
          <a:xfrm>
            <a:off x="1519409" y="3650351"/>
            <a:ext cx="413520" cy="21544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192961" y="4318008"/>
            <a:ext cx="370614" cy="400110"/>
          </a:xfrm>
          <a:prstGeom prst="rect">
            <a:avLst/>
          </a:prstGeom>
        </p:spPr>
        <p:txBody>
          <a:bodyPr wrap="none">
            <a:spAutoFit/>
          </a:bodyPr>
          <a:lstStyle/>
          <a:p>
            <a:r>
              <a:rPr lang="en-US" altLang="zh-TW" sz="2000" b="1" dirty="0">
                <a:solidFill>
                  <a:prstClr val="black"/>
                </a:solidFill>
                <a:ea typeface="微軟正黑體" panose="020B0604030504040204" pitchFamily="34" charset="-120"/>
                <a:cs typeface="Times New Roman" pitchFamily="18" charset="0"/>
              </a:rPr>
              <a:t>C</a:t>
            </a:r>
            <a:endParaRPr lang="zh-TW" altLang="en-US" sz="2000" b="1" dirty="0">
              <a:solidFill>
                <a:prstClr val="black"/>
              </a:solidFill>
              <a:ea typeface="微軟正黑體" panose="020B0604030504040204" pitchFamily="34" charset="-120"/>
              <a:cs typeface="Times New Roman" pitchFamily="18" charset="0"/>
            </a:endParaRPr>
          </a:p>
        </p:txBody>
      </p:sp>
      <p:cxnSp>
        <p:nvCxnSpPr>
          <p:cNvPr id="45" name="直線單箭頭接點 44"/>
          <p:cNvCxnSpPr/>
          <p:nvPr/>
        </p:nvCxnSpPr>
        <p:spPr>
          <a:xfrm>
            <a:off x="1496631" y="4518063"/>
            <a:ext cx="436298" cy="17502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187267" y="5352063"/>
            <a:ext cx="356188" cy="400110"/>
          </a:xfrm>
          <a:prstGeom prst="rect">
            <a:avLst/>
          </a:prstGeom>
        </p:spPr>
        <p:txBody>
          <a:bodyPr wrap="none">
            <a:spAutoFit/>
          </a:bodyPr>
          <a:lstStyle/>
          <a:p>
            <a:r>
              <a:rPr lang="en-US" altLang="zh-TW" sz="2000" b="1" dirty="0">
                <a:solidFill>
                  <a:srgbClr val="FF0000"/>
                </a:solidFill>
                <a:ea typeface="微軟正黑體" panose="020B0604030504040204" pitchFamily="34" charset="-120"/>
                <a:cs typeface="Times New Roman" pitchFamily="18" charset="0"/>
              </a:rPr>
              <a:t>B</a:t>
            </a:r>
            <a:endParaRPr lang="zh-TW" altLang="en-US" sz="2000" dirty="0">
              <a:solidFill>
                <a:srgbClr val="FF0000"/>
              </a:solidFill>
              <a:ea typeface="微軟正黑體" panose="020B0604030504040204" pitchFamily="34" charset="-120"/>
              <a:cs typeface="Times New Roman" pitchFamily="18" charset="0"/>
            </a:endParaRPr>
          </a:p>
        </p:txBody>
      </p:sp>
      <p:cxnSp>
        <p:nvCxnSpPr>
          <p:cNvPr id="47" name="直線單箭頭接點 46"/>
          <p:cNvCxnSpPr/>
          <p:nvPr/>
        </p:nvCxnSpPr>
        <p:spPr>
          <a:xfrm flipV="1">
            <a:off x="1538645" y="5185459"/>
            <a:ext cx="394284" cy="35127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02488" y="5030702"/>
            <a:ext cx="697627" cy="400110"/>
          </a:xfrm>
          <a:prstGeom prst="rect">
            <a:avLst/>
          </a:prstGeom>
        </p:spPr>
        <p:txBody>
          <a:bodyPr wrap="none">
            <a:spAutoFit/>
          </a:bodyPr>
          <a:lstStyle/>
          <a:p>
            <a:r>
              <a:rPr lang="zh-TW" altLang="en-US" sz="2000" b="1" dirty="0">
                <a:solidFill>
                  <a:srgbClr val="0000FF"/>
                </a:solidFill>
                <a:latin typeface="微軟正黑體" panose="020B0604030504040204" pitchFamily="34" charset="-120"/>
                <a:ea typeface="微軟正黑體" panose="020B0604030504040204" pitchFamily="34" charset="-120"/>
                <a:cs typeface="Times New Roman" pitchFamily="18" charset="0"/>
              </a:rPr>
              <a:t>土壤</a:t>
            </a:r>
            <a:endParaRPr lang="zh-TW" altLang="en-US" sz="2000" dirty="0">
              <a:solidFill>
                <a:srgbClr val="0000FF"/>
              </a:solidFill>
              <a:latin typeface="微軟正黑體" panose="020B0604030504040204" pitchFamily="34" charset="-120"/>
              <a:ea typeface="微軟正黑體" panose="020B0604030504040204" pitchFamily="34" charset="-120"/>
              <a:cs typeface="Times New Roman" pitchFamily="18" charset="0"/>
            </a:endParaRPr>
          </a:p>
        </p:txBody>
      </p:sp>
      <p:sp>
        <p:nvSpPr>
          <p:cNvPr id="49" name="矩形 48"/>
          <p:cNvSpPr/>
          <p:nvPr/>
        </p:nvSpPr>
        <p:spPr>
          <a:xfrm>
            <a:off x="97935" y="4052033"/>
            <a:ext cx="697627" cy="400110"/>
          </a:xfrm>
          <a:prstGeom prst="rect">
            <a:avLst/>
          </a:prstGeom>
        </p:spPr>
        <p:txBody>
          <a:bodyPr wrap="none">
            <a:spAutoFit/>
          </a:bodyPr>
          <a:lstStyle/>
          <a:p>
            <a:r>
              <a:rPr lang="zh-TW" altLang="en-US" sz="2000" b="1" dirty="0">
                <a:solidFill>
                  <a:prstClr val="black"/>
                </a:solidFill>
                <a:latin typeface="微軟正黑體" panose="020B0604030504040204" pitchFamily="34" charset="-120"/>
                <a:ea typeface="微軟正黑體" panose="020B0604030504040204" pitchFamily="34" charset="-120"/>
                <a:cs typeface="Times New Roman" pitchFamily="18" charset="0"/>
              </a:rPr>
              <a:t>大氣</a:t>
            </a:r>
            <a:endParaRPr lang="zh-TW" altLang="en-US" sz="2000" dirty="0">
              <a:solidFill>
                <a:prstClr val="black"/>
              </a:solidFill>
              <a:latin typeface="微軟正黑體" panose="020B0604030504040204" pitchFamily="34" charset="-120"/>
              <a:ea typeface="微軟正黑體" panose="020B0604030504040204" pitchFamily="34" charset="-120"/>
              <a:cs typeface="Times New Roman" pitchFamily="18" charset="0"/>
            </a:endParaRPr>
          </a:p>
        </p:txBody>
      </p:sp>
      <p:cxnSp>
        <p:nvCxnSpPr>
          <p:cNvPr id="50" name="直線單箭頭接點 49"/>
          <p:cNvCxnSpPr/>
          <p:nvPr/>
        </p:nvCxnSpPr>
        <p:spPr>
          <a:xfrm flipH="1">
            <a:off x="3056000" y="4985404"/>
            <a:ext cx="823828" cy="20005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879828" y="4662238"/>
            <a:ext cx="1627369" cy="646331"/>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微軟正黑體" panose="020B0604030504040204" pitchFamily="34" charset="-120"/>
                <a:ea typeface="微軟正黑體" panose="020B0604030504040204" pitchFamily="34" charset="-120"/>
              </a:rPr>
              <a:t>化學腐蝕</a:t>
            </a:r>
            <a:endParaRPr lang="en-US" altLang="zh-TW" b="1" dirty="0">
              <a:solidFill>
                <a:prstClr val="black"/>
              </a:solidFill>
              <a:latin typeface="微軟正黑體" panose="020B0604030504040204" pitchFamily="34" charset="-120"/>
              <a:ea typeface="微軟正黑體" panose="020B0604030504040204" pitchFamily="34" charset="-120"/>
            </a:endParaRPr>
          </a:p>
          <a:p>
            <a:pPr marL="285750" indent="-285750">
              <a:buFont typeface="Wingdings" pitchFamily="2" charset="2"/>
              <a:buChar char="l"/>
            </a:pPr>
            <a:r>
              <a:rPr lang="zh-TW" altLang="en-US" b="1" dirty="0">
                <a:solidFill>
                  <a:prstClr val="black"/>
                </a:solidFill>
                <a:latin typeface="微軟正黑體" panose="020B0604030504040204" pitchFamily="34" charset="-120"/>
                <a:ea typeface="微軟正黑體" panose="020B0604030504040204" pitchFamily="34" charset="-120"/>
              </a:rPr>
              <a:t>電位差腐蝕</a:t>
            </a:r>
          </a:p>
        </p:txBody>
      </p:sp>
      <p:cxnSp>
        <p:nvCxnSpPr>
          <p:cNvPr id="51" name="直線單箭頭接點 50"/>
          <p:cNvCxnSpPr/>
          <p:nvPr/>
        </p:nvCxnSpPr>
        <p:spPr>
          <a:xfrm flipH="1">
            <a:off x="3056000" y="4052034"/>
            <a:ext cx="877856" cy="6102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933856" y="3728868"/>
            <a:ext cx="1627369" cy="646331"/>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微軟正黑體" panose="020B0604030504040204" pitchFamily="34" charset="-120"/>
                <a:ea typeface="微軟正黑體" panose="020B0604030504040204" pitchFamily="34" charset="-120"/>
              </a:rPr>
              <a:t>電位差腐蝕</a:t>
            </a:r>
            <a:endParaRPr lang="en-US" altLang="zh-TW" b="1" dirty="0">
              <a:solidFill>
                <a:prstClr val="black"/>
              </a:solidFill>
              <a:latin typeface="微軟正黑體" panose="020B0604030504040204" pitchFamily="34" charset="-120"/>
              <a:ea typeface="微軟正黑體" panose="020B0604030504040204" pitchFamily="34" charset="-120"/>
            </a:endParaRPr>
          </a:p>
          <a:p>
            <a:pPr marL="285750" indent="-285750">
              <a:buFont typeface="Wingdings" pitchFamily="2" charset="2"/>
              <a:buChar char="l"/>
            </a:pPr>
            <a:r>
              <a:rPr lang="zh-TW" altLang="en-US" b="1" dirty="0">
                <a:solidFill>
                  <a:prstClr val="black"/>
                </a:solidFill>
                <a:latin typeface="微軟正黑體" panose="020B0604030504040204" pitchFamily="34" charset="-120"/>
                <a:ea typeface="微軟正黑體" panose="020B0604030504040204" pitchFamily="34" charset="-120"/>
              </a:rPr>
              <a:t>化學腐蝕</a:t>
            </a:r>
          </a:p>
        </p:txBody>
      </p:sp>
      <p:cxnSp>
        <p:nvCxnSpPr>
          <p:cNvPr id="53" name="直線單箭頭接點 52"/>
          <p:cNvCxnSpPr/>
          <p:nvPr/>
        </p:nvCxnSpPr>
        <p:spPr>
          <a:xfrm flipH="1">
            <a:off x="3056000" y="3159321"/>
            <a:ext cx="877856" cy="6102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933856" y="2836155"/>
            <a:ext cx="1396536" cy="646331"/>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微軟正黑體" panose="020B0604030504040204" pitchFamily="34" charset="-120"/>
                <a:ea typeface="微軟正黑體" panose="020B0604030504040204" pitchFamily="34" charset="-120"/>
              </a:rPr>
              <a:t>化學腐蝕</a:t>
            </a:r>
            <a:endParaRPr lang="en-US" altLang="zh-TW" b="1" dirty="0">
              <a:solidFill>
                <a:prstClr val="black"/>
              </a:solidFill>
              <a:latin typeface="微軟正黑體" panose="020B0604030504040204" pitchFamily="34" charset="-120"/>
              <a:ea typeface="微軟正黑體" panose="020B0604030504040204" pitchFamily="34" charset="-120"/>
            </a:endParaRPr>
          </a:p>
          <a:p>
            <a:pPr marL="285750" indent="-285750">
              <a:buFont typeface="Wingdings" pitchFamily="2" charset="2"/>
              <a:buChar char="l"/>
            </a:pPr>
            <a:r>
              <a:rPr lang="zh-TW" altLang="en-US" b="1" dirty="0">
                <a:solidFill>
                  <a:prstClr val="black"/>
                </a:solidFill>
                <a:latin typeface="微軟正黑體" panose="020B0604030504040204" pitchFamily="34" charset="-120"/>
                <a:ea typeface="微軟正黑體" panose="020B0604030504040204" pitchFamily="34" charset="-120"/>
              </a:rPr>
              <a:t>物理腐蝕</a:t>
            </a:r>
          </a:p>
        </p:txBody>
      </p:sp>
      <p:cxnSp>
        <p:nvCxnSpPr>
          <p:cNvPr id="55" name="直線單箭頭接點 54"/>
          <p:cNvCxnSpPr>
            <a:stCxn id="56" idx="1"/>
          </p:cNvCxnSpPr>
          <p:nvPr/>
        </p:nvCxnSpPr>
        <p:spPr>
          <a:xfrm flipH="1">
            <a:off x="3040826" y="1376252"/>
            <a:ext cx="839002" cy="43314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879828" y="1191586"/>
            <a:ext cx="1627369" cy="369332"/>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微軟正黑體" panose="020B0604030504040204" pitchFamily="34" charset="-120"/>
                <a:ea typeface="微軟正黑體" panose="020B0604030504040204" pitchFamily="34" charset="-120"/>
              </a:rPr>
              <a:t>電位差腐蝕</a:t>
            </a:r>
          </a:p>
        </p:txBody>
      </p:sp>
      <p:sp>
        <p:nvSpPr>
          <p:cNvPr id="58" name="矩形 57"/>
          <p:cNvSpPr/>
          <p:nvPr/>
        </p:nvSpPr>
        <p:spPr>
          <a:xfrm>
            <a:off x="1147817" y="1617469"/>
            <a:ext cx="381836" cy="400110"/>
          </a:xfrm>
          <a:prstGeom prst="rect">
            <a:avLst/>
          </a:prstGeom>
        </p:spPr>
        <p:txBody>
          <a:bodyPr wrap="none">
            <a:spAutoFit/>
          </a:bodyPr>
          <a:lstStyle/>
          <a:p>
            <a:r>
              <a:rPr lang="en-US" altLang="zh-TW" sz="2000" b="1" dirty="0">
                <a:solidFill>
                  <a:prstClr val="black"/>
                </a:solidFill>
                <a:ea typeface="微軟正黑體" panose="020B0604030504040204" pitchFamily="34" charset="-120"/>
                <a:cs typeface="Times New Roman" pitchFamily="18" charset="0"/>
              </a:rPr>
              <a:t>D</a:t>
            </a:r>
            <a:endParaRPr lang="zh-TW" altLang="en-US" sz="2000" b="1" dirty="0">
              <a:solidFill>
                <a:prstClr val="black"/>
              </a:solidFill>
              <a:ea typeface="微軟正黑體" panose="020B0604030504040204" pitchFamily="34" charset="-120"/>
              <a:cs typeface="Times New Roman" pitchFamily="18" charset="0"/>
            </a:endParaRPr>
          </a:p>
        </p:txBody>
      </p:sp>
      <p:cxnSp>
        <p:nvCxnSpPr>
          <p:cNvPr id="61" name="直線單箭頭接點 60"/>
          <p:cNvCxnSpPr>
            <a:stCxn id="58" idx="3"/>
          </p:cNvCxnSpPr>
          <p:nvPr/>
        </p:nvCxnSpPr>
        <p:spPr>
          <a:xfrm>
            <a:off x="1529653" y="1817524"/>
            <a:ext cx="901203" cy="101863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H="1">
            <a:off x="2599668" y="2210590"/>
            <a:ext cx="1277276" cy="6255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3879828" y="2017579"/>
            <a:ext cx="1627369" cy="369332"/>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微軟正黑體" panose="020B0604030504040204" pitchFamily="34" charset="-120"/>
                <a:ea typeface="微軟正黑體" panose="020B0604030504040204" pitchFamily="34" charset="-120"/>
              </a:rPr>
              <a:t>電位差腐蝕</a:t>
            </a:r>
          </a:p>
        </p:txBody>
      </p:sp>
      <p:pic>
        <p:nvPicPr>
          <p:cNvPr id="25" name="圖片 24"/>
          <p:cNvPicPr>
            <a:picLocks noChangeAspect="1"/>
          </p:cNvPicPr>
          <p:nvPr/>
        </p:nvPicPr>
        <p:blipFill>
          <a:blip r:embed="rId3"/>
          <a:stretch>
            <a:fillRect/>
          </a:stretch>
        </p:blipFill>
        <p:spPr>
          <a:xfrm>
            <a:off x="6605533" y="2488020"/>
            <a:ext cx="1048358" cy="1980231"/>
          </a:xfrm>
          <a:prstGeom prst="rect">
            <a:avLst/>
          </a:prstGeom>
        </p:spPr>
      </p:pic>
      <p:cxnSp>
        <p:nvCxnSpPr>
          <p:cNvPr id="26" name="直線單箭頭接點 25"/>
          <p:cNvCxnSpPr/>
          <p:nvPr/>
        </p:nvCxnSpPr>
        <p:spPr>
          <a:xfrm flipV="1">
            <a:off x="7421053" y="3815717"/>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825541" y="3329417"/>
            <a:ext cx="802506" cy="923330"/>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底漆</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中漆</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面漆</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28" name="直線單箭頭接點 27"/>
          <p:cNvCxnSpPr/>
          <p:nvPr/>
        </p:nvCxnSpPr>
        <p:spPr>
          <a:xfrm flipV="1">
            <a:off x="7421053" y="3125479"/>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673856" y="2908984"/>
            <a:ext cx="1113421" cy="369332"/>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鍍鋅層</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30" name="直線單箭頭接點 29"/>
          <p:cNvCxnSpPr/>
          <p:nvPr/>
        </p:nvCxnSpPr>
        <p:spPr>
          <a:xfrm flipV="1">
            <a:off x="7414127" y="4353118"/>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670083" y="4190533"/>
            <a:ext cx="1113421" cy="369332"/>
          </a:xfrm>
          <a:prstGeom prst="rect">
            <a:avLst/>
          </a:prstGeom>
        </p:spPr>
        <p:txBody>
          <a:bodyPr wrap="square">
            <a:spAutoFit/>
          </a:bodyPr>
          <a:lstStyle/>
          <a:p>
            <a:pPr algn="ctr"/>
            <a:r>
              <a:rPr lang="zh-TW" altLang="en-US"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土壤</a:t>
            </a:r>
            <a:endParaRPr lang="en-US" altLang="zh-TW"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2" name="左大括弧 31"/>
          <p:cNvSpPr/>
          <p:nvPr/>
        </p:nvSpPr>
        <p:spPr>
          <a:xfrm>
            <a:off x="7792496" y="3423458"/>
            <a:ext cx="197404" cy="7800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latin typeface="微軟正黑體" panose="020B0604030504040204" pitchFamily="34" charset="-120"/>
              <a:ea typeface="微軟正黑體" panose="020B0604030504040204" pitchFamily="34" charset="-120"/>
            </a:endParaRPr>
          </a:p>
        </p:txBody>
      </p:sp>
      <p:sp>
        <p:nvSpPr>
          <p:cNvPr id="3" name="向右箭號 2"/>
          <p:cNvSpPr/>
          <p:nvPr/>
        </p:nvSpPr>
        <p:spPr>
          <a:xfrm>
            <a:off x="5757650" y="3012188"/>
            <a:ext cx="420624" cy="51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微軟正黑體" panose="020B0604030504040204" pitchFamily="34" charset="-120"/>
              <a:ea typeface="微軟正黑體" panose="020B0604030504040204" pitchFamily="34" charset="-120"/>
            </a:endParaRPr>
          </a:p>
        </p:txBody>
      </p:sp>
      <p:sp>
        <p:nvSpPr>
          <p:cNvPr id="4" name="圓角矩形 3"/>
          <p:cNvSpPr/>
          <p:nvPr/>
        </p:nvSpPr>
        <p:spPr>
          <a:xfrm>
            <a:off x="3609975" y="5552118"/>
            <a:ext cx="2047875" cy="53778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腐蝕因子分析</a:t>
            </a:r>
          </a:p>
        </p:txBody>
      </p:sp>
      <p:sp>
        <p:nvSpPr>
          <p:cNvPr id="36" name="圓角矩形 35"/>
          <p:cNvSpPr/>
          <p:nvPr/>
        </p:nvSpPr>
        <p:spPr>
          <a:xfrm>
            <a:off x="6477000" y="5560991"/>
            <a:ext cx="2047875" cy="52891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腐蝕防制設計</a:t>
            </a:r>
          </a:p>
        </p:txBody>
      </p:sp>
      <p:sp>
        <p:nvSpPr>
          <p:cNvPr id="34" name="圓角矩形 33"/>
          <p:cNvSpPr/>
          <p:nvPr/>
        </p:nvSpPr>
        <p:spPr>
          <a:xfrm>
            <a:off x="264599" y="319123"/>
            <a:ext cx="3669257" cy="48490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腐蝕綜合分析與防治機制設計</a:t>
            </a:r>
          </a:p>
        </p:txBody>
      </p:sp>
      <p:sp>
        <p:nvSpPr>
          <p:cNvPr id="35" name="矩形 34">
            <a:extLst>
              <a:ext uri="{FF2B5EF4-FFF2-40B4-BE49-F238E27FC236}">
                <a16:creationId xmlns:a16="http://schemas.microsoft.com/office/drawing/2014/main" xmlns="" id="{A67C1F66-8877-4421-900D-E740983CB88D}"/>
              </a:ext>
            </a:extLst>
          </p:cNvPr>
          <p:cNvSpPr/>
          <p:nvPr/>
        </p:nvSpPr>
        <p:spPr>
          <a:xfrm>
            <a:off x="3879828" y="862705"/>
            <a:ext cx="1396536" cy="369332"/>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微軟正黑體" panose="020B0604030504040204" pitchFamily="34" charset="-120"/>
                <a:ea typeface="微軟正黑體" panose="020B0604030504040204" pitchFamily="34" charset="-120"/>
              </a:rPr>
              <a:t>物理腐蝕</a:t>
            </a:r>
          </a:p>
        </p:txBody>
      </p:sp>
      <p:sp>
        <p:nvSpPr>
          <p:cNvPr id="37" name="矩形 36">
            <a:extLst>
              <a:ext uri="{FF2B5EF4-FFF2-40B4-BE49-F238E27FC236}">
                <a16:creationId xmlns:a16="http://schemas.microsoft.com/office/drawing/2014/main" xmlns="" id="{9A96EF88-EF85-4331-821A-B440AE3D6310}"/>
              </a:ext>
            </a:extLst>
          </p:cNvPr>
          <p:cNvSpPr/>
          <p:nvPr/>
        </p:nvSpPr>
        <p:spPr>
          <a:xfrm>
            <a:off x="3879828" y="1495009"/>
            <a:ext cx="1396536" cy="369332"/>
          </a:xfrm>
          <a:prstGeom prst="rect">
            <a:avLst/>
          </a:prstGeom>
        </p:spPr>
        <p:txBody>
          <a:bodyPr wrap="none">
            <a:spAutoFit/>
          </a:bodyPr>
          <a:lstStyle/>
          <a:p>
            <a:pPr marL="285750" indent="-285750">
              <a:buFont typeface="Wingdings" pitchFamily="2" charset="2"/>
              <a:buChar char="l"/>
            </a:pPr>
            <a:r>
              <a:rPr lang="zh-TW" altLang="en-US" b="1" dirty="0">
                <a:solidFill>
                  <a:prstClr val="black"/>
                </a:solidFill>
                <a:latin typeface="微軟正黑體" panose="020B0604030504040204" pitchFamily="34" charset="-120"/>
                <a:ea typeface="微軟正黑體" panose="020B0604030504040204" pitchFamily="34" charset="-120"/>
              </a:rPr>
              <a:t>化學腐蝕</a:t>
            </a:r>
          </a:p>
        </p:txBody>
      </p:sp>
      <p:cxnSp>
        <p:nvCxnSpPr>
          <p:cNvPr id="38" name="直線單箭頭接點 37">
            <a:extLst>
              <a:ext uri="{FF2B5EF4-FFF2-40B4-BE49-F238E27FC236}">
                <a16:creationId xmlns:a16="http://schemas.microsoft.com/office/drawing/2014/main" xmlns="" id="{119BC033-02E5-48E7-A4BA-26DA0A899603}"/>
              </a:ext>
            </a:extLst>
          </p:cNvPr>
          <p:cNvCxnSpPr>
            <a:cxnSpLocks/>
          </p:cNvCxnSpPr>
          <p:nvPr/>
        </p:nvCxnSpPr>
        <p:spPr>
          <a:xfrm>
            <a:off x="1644290" y="1321270"/>
            <a:ext cx="355460" cy="9215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xmlns="" id="{0683B310-4385-4CDB-B1A3-51E66E5F1308}"/>
              </a:ext>
            </a:extLst>
          </p:cNvPr>
          <p:cNvSpPr/>
          <p:nvPr/>
        </p:nvSpPr>
        <p:spPr>
          <a:xfrm>
            <a:off x="1162420" y="1010316"/>
            <a:ext cx="356188" cy="400110"/>
          </a:xfrm>
          <a:prstGeom prst="rect">
            <a:avLst/>
          </a:prstGeom>
        </p:spPr>
        <p:txBody>
          <a:bodyPr wrap="none">
            <a:spAutoFit/>
          </a:bodyPr>
          <a:lstStyle/>
          <a:p>
            <a:r>
              <a:rPr lang="en-US" altLang="zh-TW" sz="2000" b="1" dirty="0">
                <a:solidFill>
                  <a:prstClr val="black"/>
                </a:solidFill>
                <a:ea typeface="微軟正黑體" panose="020B0604030504040204" pitchFamily="34" charset="-120"/>
                <a:cs typeface="Times New Roman" pitchFamily="18" charset="0"/>
              </a:rPr>
              <a:t>E</a:t>
            </a:r>
            <a:endParaRPr lang="zh-TW" altLang="en-US" sz="2000" b="1" dirty="0">
              <a:solidFill>
                <a:prstClr val="black"/>
              </a:solidFill>
              <a:ea typeface="微軟正黑體" panose="020B0604030504040204" pitchFamily="34" charset="-120"/>
              <a:cs typeface="Times New Roman" pitchFamily="18" charset="0"/>
            </a:endParaRPr>
          </a:p>
        </p:txBody>
      </p:sp>
    </p:spTree>
    <p:extLst>
      <p:ext uri="{BB962C8B-B14F-4D97-AF65-F5344CB8AC3E}">
        <p14:creationId xmlns:p14="http://schemas.microsoft.com/office/powerpoint/2010/main" val="3537367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4CFB132E-4291-426C-9F3C-64A2176C00F8}"/>
              </a:ext>
            </a:extLst>
          </p:cNvPr>
          <p:cNvSpPr>
            <a:spLocks noGrp="1"/>
          </p:cNvSpPr>
          <p:nvPr>
            <p:ph type="title"/>
          </p:nvPr>
        </p:nvSpPr>
        <p:spPr>
          <a:xfrm>
            <a:off x="2955646" y="188678"/>
            <a:ext cx="3232707" cy="1325563"/>
          </a:xfrm>
        </p:spPr>
        <p:txBody>
          <a:bodyPr/>
          <a:lstStyle/>
          <a:p>
            <a:pPr marL="742950" indent="-742950">
              <a:buFont typeface="+mj-ea"/>
              <a:buAutoNum type="ea1ChtPeriod" startAt="3"/>
            </a:pPr>
            <a:r>
              <a:rPr lang="zh-TW" altLang="en-US" dirty="0"/>
              <a:t>腐蝕測試</a:t>
            </a:r>
          </a:p>
        </p:txBody>
      </p:sp>
      <p:sp>
        <p:nvSpPr>
          <p:cNvPr id="12" name="投影片編號版面配置區 11">
            <a:extLst>
              <a:ext uri="{FF2B5EF4-FFF2-40B4-BE49-F238E27FC236}">
                <a16:creationId xmlns:a16="http://schemas.microsoft.com/office/drawing/2014/main" xmlns="" id="{0911EAB7-E3B6-482C-BCF1-809F4B5F8964}"/>
              </a:ext>
            </a:extLst>
          </p:cNvPr>
          <p:cNvSpPr>
            <a:spLocks noGrp="1"/>
          </p:cNvSpPr>
          <p:nvPr>
            <p:ph type="sldNum" sz="quarter" idx="12"/>
          </p:nvPr>
        </p:nvSpPr>
        <p:spPr/>
        <p:txBody>
          <a:bodyPr/>
          <a:lstStyle/>
          <a:p>
            <a:fld id="{1F220689-AEDA-4305-92BB-0F5DD1CAE180}" type="slidenum">
              <a:rPr lang="zh-TW" altLang="en-US" smtClean="0"/>
              <a:t>21</a:t>
            </a:fld>
            <a:endParaRPr lang="zh-TW" altLang="en-US"/>
          </a:p>
        </p:txBody>
      </p:sp>
      <p:sp>
        <p:nvSpPr>
          <p:cNvPr id="42" name="矩形 41">
            <a:extLst>
              <a:ext uri="{FF2B5EF4-FFF2-40B4-BE49-F238E27FC236}">
                <a16:creationId xmlns:a16="http://schemas.microsoft.com/office/drawing/2014/main" xmlns="" id="{878C8BB5-5775-4208-A4DC-51908C984E36}"/>
              </a:ext>
            </a:extLst>
          </p:cNvPr>
          <p:cNvSpPr/>
          <p:nvPr/>
        </p:nvSpPr>
        <p:spPr>
          <a:xfrm>
            <a:off x="339230" y="1714296"/>
            <a:ext cx="8705915" cy="2310248"/>
          </a:xfrm>
          <a:prstGeom prst="rect">
            <a:avLst/>
          </a:prstGeom>
        </p:spPr>
        <p:txBody>
          <a:bodyPr wrap="square">
            <a:spAutoFit/>
          </a:bodyPr>
          <a:lstStyle/>
          <a:p>
            <a:pPr>
              <a:lnSpc>
                <a:spcPts val="2500"/>
              </a:lnSpc>
            </a:pPr>
            <a:r>
              <a:rPr lang="en-US" altLang="zh-TW" b="1" dirty="0">
                <a:cs typeface="Times New Roman" panose="02020603050405020304" pitchFamily="18" charset="0"/>
              </a:rPr>
              <a:t>(1)</a:t>
            </a:r>
            <a:r>
              <a:rPr lang="zh-TW" altLang="en-US" b="1" dirty="0">
                <a:cs typeface="Times New Roman" panose="02020603050405020304" pitchFamily="18" charset="0"/>
              </a:rPr>
              <a:t>彈簧夾之能量傳遞能力不足</a:t>
            </a:r>
            <a:endParaRPr lang="en-US" altLang="zh-TW" b="1" dirty="0">
              <a:cs typeface="Times New Roman" panose="02020603050405020304" pitchFamily="18" charset="0"/>
            </a:endParaRPr>
          </a:p>
          <a:p>
            <a:pPr marL="285750" indent="-285750">
              <a:lnSpc>
                <a:spcPts val="2500"/>
              </a:lnSpc>
              <a:buFont typeface="Arial" panose="020B0604020202020204" pitchFamily="34" charset="0"/>
              <a:buChar char="•"/>
            </a:pPr>
            <a:r>
              <a:rPr lang="zh-TW" altLang="en-US" dirty="0">
                <a:cs typeface="Times New Roman" panose="02020603050405020304" pitchFamily="18" charset="0"/>
              </a:rPr>
              <a:t>彈簧夾連結材料強度不足，接觸面積小，磨擦力不足，力的傳遞能力嚴重不足</a:t>
            </a:r>
            <a:endParaRPr lang="en-US" altLang="zh-TW" dirty="0">
              <a:cs typeface="Times New Roman" panose="02020603050405020304" pitchFamily="18" charset="0"/>
            </a:endParaRPr>
          </a:p>
          <a:p>
            <a:pPr marL="285750" indent="-285750">
              <a:lnSpc>
                <a:spcPts val="2500"/>
              </a:lnSpc>
              <a:buFont typeface="Arial" panose="020B0604020202020204" pitchFamily="34" charset="0"/>
              <a:buChar char="•"/>
            </a:pPr>
            <a:r>
              <a:rPr lang="zh-TW" altLang="en-US" dirty="0">
                <a:cs typeface="Times New Roman" panose="02020603050405020304" pitchFamily="18" charset="0"/>
              </a:rPr>
              <a:t>接觸點接觸面積小，易生應力腐蝕、化學腐蝕及電化學腐蝕</a:t>
            </a:r>
            <a:endParaRPr lang="en-US" altLang="zh-TW" dirty="0">
              <a:cs typeface="Times New Roman" panose="02020603050405020304" pitchFamily="18" charset="0"/>
            </a:endParaRPr>
          </a:p>
          <a:p>
            <a:pPr>
              <a:lnSpc>
                <a:spcPts val="2500"/>
              </a:lnSpc>
            </a:pPr>
            <a:r>
              <a:rPr lang="en-US" altLang="zh-TW" b="1" dirty="0">
                <a:cs typeface="Times New Roman" panose="02020603050405020304" pitchFamily="18" charset="0"/>
              </a:rPr>
              <a:t>(2)</a:t>
            </a:r>
            <a:r>
              <a:rPr lang="zh-TW" altLang="en-US" b="1" dirty="0">
                <a:cs typeface="Times New Roman" panose="02020603050405020304" pitchFamily="18" charset="0"/>
              </a:rPr>
              <a:t>自攻螺絲成為弱化結構的起點</a:t>
            </a:r>
            <a:endParaRPr lang="en-US" altLang="zh-TW" b="1" dirty="0">
              <a:cs typeface="Times New Roman" panose="02020603050405020304" pitchFamily="18" charset="0"/>
            </a:endParaRPr>
          </a:p>
          <a:p>
            <a:pPr marL="285750" indent="-285750">
              <a:lnSpc>
                <a:spcPts val="2500"/>
              </a:lnSpc>
              <a:buFont typeface="Arial" panose="020B0604020202020204" pitchFamily="34" charset="0"/>
              <a:buChar char="•"/>
            </a:pPr>
            <a:r>
              <a:rPr lang="zh-TW" altLang="en-US" dirty="0">
                <a:cs typeface="Times New Roman" panose="02020603050405020304" pitchFamily="18" charset="0"/>
              </a:rPr>
              <a:t>螺絲孔將降 低原有材料強度</a:t>
            </a:r>
            <a:endParaRPr lang="en-US" altLang="zh-TW" dirty="0">
              <a:cs typeface="Times New Roman" panose="02020603050405020304" pitchFamily="18" charset="0"/>
            </a:endParaRPr>
          </a:p>
          <a:p>
            <a:pPr marL="285750" indent="-285750">
              <a:lnSpc>
                <a:spcPts val="2500"/>
              </a:lnSpc>
              <a:buFont typeface="Arial" panose="020B0604020202020204" pitchFamily="34" charset="0"/>
              <a:buChar char="•"/>
            </a:pPr>
            <a:r>
              <a:rPr lang="zh-TW" altLang="en-US" dirty="0">
                <a:cs typeface="Times New Roman" panose="02020603050405020304" pitchFamily="18" charset="0"/>
              </a:rPr>
              <a:t>螺絲及原有材料材質不同，易成電化學腐蝕，形成破壞點</a:t>
            </a:r>
            <a:endParaRPr lang="en-US" altLang="zh-TW" dirty="0">
              <a:cs typeface="Times New Roman" panose="02020603050405020304" pitchFamily="18" charset="0"/>
            </a:endParaRPr>
          </a:p>
          <a:p>
            <a:pPr marL="285750" indent="-285750">
              <a:lnSpc>
                <a:spcPts val="2500"/>
              </a:lnSpc>
              <a:buFont typeface="Arial" panose="020B0604020202020204" pitchFamily="34" charset="0"/>
              <a:buChar char="•"/>
            </a:pPr>
            <a:r>
              <a:rPr lang="zh-TW" altLang="en-US" dirty="0">
                <a:cs typeface="Times New Roman" panose="02020603050405020304" pitchFamily="18" charset="0"/>
              </a:rPr>
              <a:t>原有材料交接處易累積化學性液體。形成化學腐蝕及電化學腐蝕</a:t>
            </a:r>
          </a:p>
        </p:txBody>
      </p:sp>
      <p:pic>
        <p:nvPicPr>
          <p:cNvPr id="43" name="圖片 42">
            <a:extLst>
              <a:ext uri="{FF2B5EF4-FFF2-40B4-BE49-F238E27FC236}">
                <a16:creationId xmlns:a16="http://schemas.microsoft.com/office/drawing/2014/main" xmlns="" id="{0C5EB553-4B45-4C56-84A5-333610C6450C}"/>
              </a:ext>
            </a:extLst>
          </p:cNvPr>
          <p:cNvPicPr>
            <a:picLocks noChangeAspect="1"/>
          </p:cNvPicPr>
          <p:nvPr/>
        </p:nvPicPr>
        <p:blipFill>
          <a:blip r:embed="rId3"/>
          <a:stretch>
            <a:fillRect/>
          </a:stretch>
        </p:blipFill>
        <p:spPr>
          <a:xfrm>
            <a:off x="24020" y="3988759"/>
            <a:ext cx="4761186" cy="2869241"/>
          </a:xfrm>
          <a:prstGeom prst="rect">
            <a:avLst/>
          </a:prstGeom>
        </p:spPr>
      </p:pic>
      <p:pic>
        <p:nvPicPr>
          <p:cNvPr id="44" name="圖片 43">
            <a:extLst>
              <a:ext uri="{FF2B5EF4-FFF2-40B4-BE49-F238E27FC236}">
                <a16:creationId xmlns:a16="http://schemas.microsoft.com/office/drawing/2014/main" xmlns="" id="{B7F7F3FE-9B5D-4C91-B332-E0A10BE23303}"/>
              </a:ext>
            </a:extLst>
          </p:cNvPr>
          <p:cNvPicPr>
            <a:picLocks noChangeAspect="1"/>
          </p:cNvPicPr>
          <p:nvPr/>
        </p:nvPicPr>
        <p:blipFill>
          <a:blip r:embed="rId4"/>
          <a:stretch>
            <a:fillRect/>
          </a:stretch>
        </p:blipFill>
        <p:spPr>
          <a:xfrm>
            <a:off x="5043665" y="4224599"/>
            <a:ext cx="3063340" cy="2650180"/>
          </a:xfrm>
          <a:prstGeom prst="rect">
            <a:avLst/>
          </a:prstGeom>
        </p:spPr>
      </p:pic>
      <p:sp>
        <p:nvSpPr>
          <p:cNvPr id="46" name="標題 1">
            <a:extLst>
              <a:ext uri="{FF2B5EF4-FFF2-40B4-BE49-F238E27FC236}">
                <a16:creationId xmlns:a16="http://schemas.microsoft.com/office/drawing/2014/main" xmlns="" id="{FBEB3FF0-BF6F-42A9-B7ED-340D6A1BE5C2}"/>
              </a:ext>
            </a:extLst>
          </p:cNvPr>
          <p:cNvSpPr txBox="1">
            <a:spLocks/>
          </p:cNvSpPr>
          <p:nvPr/>
        </p:nvSpPr>
        <p:spPr>
          <a:xfrm>
            <a:off x="339230" y="1155303"/>
            <a:ext cx="3902570" cy="569371"/>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altLang="zh-TW" sz="2800" b="1" dirty="0">
                <a:ea typeface="微軟正黑體" panose="020B0604030504040204" pitchFamily="34" charset="-120"/>
              </a:rPr>
              <a:t>1.</a:t>
            </a:r>
            <a:r>
              <a:rPr lang="zh-TW" altLang="en-US" sz="2800" b="1" dirty="0">
                <a:ea typeface="微軟正黑體" panose="020B0604030504040204" pitchFamily="34" charset="-120"/>
              </a:rPr>
              <a:t>簡易型連結件腐蝕分析</a:t>
            </a:r>
            <a:endParaRPr lang="zh-TW" altLang="en-US" sz="2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554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2422" y="908060"/>
            <a:ext cx="8352928" cy="646331"/>
          </a:xfrm>
          <a:prstGeom prst="rect">
            <a:avLst/>
          </a:prstGeom>
        </p:spPr>
        <p:txBody>
          <a:bodyPr wrap="square">
            <a:spAutoFit/>
          </a:bodyPr>
          <a:lstStyle/>
          <a:p>
            <a:pPr>
              <a:defRPr/>
            </a:pPr>
            <a:r>
              <a:rPr lang="zh-TW" altLang="en-US" kern="100" dirty="0">
                <a:solidFill>
                  <a:prstClr val="black"/>
                </a:solidFill>
                <a:cs typeface="Times New Roman" panose="02020603050405020304" pitchFamily="18" charset="0"/>
              </a:rPr>
              <a:t>經鍍鋅層膜厚測試，不同廠商</a:t>
            </a:r>
            <a:r>
              <a:rPr lang="en-US" altLang="zh-TW" kern="100" dirty="0">
                <a:solidFill>
                  <a:prstClr val="black"/>
                </a:solidFill>
                <a:cs typeface="Times New Roman" panose="02020603050405020304" pitchFamily="18" charset="0"/>
              </a:rPr>
              <a:t>1”</a:t>
            </a:r>
            <a:r>
              <a:rPr lang="zh-TW" altLang="en-US" kern="100" dirty="0">
                <a:solidFill>
                  <a:prstClr val="black"/>
                </a:solidFill>
                <a:cs typeface="Times New Roman" panose="02020603050405020304" pitchFamily="18" charset="0"/>
              </a:rPr>
              <a:t>錏管之鋅層厚相異，經表面處理後，其耐蝕性較原材料增加</a:t>
            </a:r>
            <a:r>
              <a:rPr lang="en-US" altLang="zh-TW" kern="100" dirty="0">
                <a:solidFill>
                  <a:prstClr val="black"/>
                </a:solidFill>
                <a:cs typeface="Times New Roman" panose="02020603050405020304" pitchFamily="18" charset="0"/>
              </a:rPr>
              <a:t>50%</a:t>
            </a:r>
            <a:r>
              <a:rPr lang="zh-TW" altLang="en-US" kern="100" dirty="0">
                <a:solidFill>
                  <a:prstClr val="black"/>
                </a:solidFill>
                <a:cs typeface="Times New Roman" panose="02020603050405020304" pitchFamily="18" charset="0"/>
              </a:rPr>
              <a:t>以上</a:t>
            </a:r>
            <a:endParaRPr lang="en-US" altLang="zh-TW" kern="100" dirty="0">
              <a:solidFill>
                <a:prstClr val="black"/>
              </a:solidFill>
              <a:cs typeface="Times New Roman" panose="02020603050405020304" pitchFamily="18" charset="0"/>
            </a:endParaRPr>
          </a:p>
        </p:txBody>
      </p:sp>
      <p:sp>
        <p:nvSpPr>
          <p:cNvPr id="13" name="矩形 12"/>
          <p:cNvSpPr/>
          <p:nvPr/>
        </p:nvSpPr>
        <p:spPr>
          <a:xfrm>
            <a:off x="183143" y="6287939"/>
            <a:ext cx="1914525" cy="369332"/>
          </a:xfrm>
          <a:prstGeom prst="rect">
            <a:avLst/>
          </a:prstGeom>
        </p:spPr>
        <p:txBody>
          <a:bodyPr wrap="square">
            <a:spAutoFit/>
          </a:bodyPr>
          <a:lstStyle/>
          <a:p>
            <a:pPr algn="ctr">
              <a:defRPr/>
            </a:pPr>
            <a:r>
              <a:rPr lang="en-US" altLang="zh-TW" dirty="0">
                <a:solidFill>
                  <a:prstClr val="black"/>
                </a:solidFill>
                <a:cs typeface="Times New Roman" panose="02020603050405020304" pitchFamily="18" charset="0"/>
              </a:rPr>
              <a:t>980Y</a:t>
            </a:r>
            <a:r>
              <a:rPr lang="zh-TW" altLang="en-US" dirty="0">
                <a:solidFill>
                  <a:prstClr val="black"/>
                </a:solidFill>
                <a:cs typeface="Times New Roman" panose="02020603050405020304" pitchFamily="18" charset="0"/>
              </a:rPr>
              <a:t>高強度鋼</a:t>
            </a:r>
          </a:p>
        </p:txBody>
      </p:sp>
      <p:sp>
        <p:nvSpPr>
          <p:cNvPr id="15" name="矩形 14"/>
          <p:cNvSpPr/>
          <p:nvPr/>
        </p:nvSpPr>
        <p:spPr>
          <a:xfrm>
            <a:off x="1775776" y="6287939"/>
            <a:ext cx="2232247" cy="369332"/>
          </a:xfrm>
          <a:prstGeom prst="rect">
            <a:avLst/>
          </a:prstGeom>
        </p:spPr>
        <p:txBody>
          <a:bodyPr wrap="square">
            <a:spAutoFit/>
          </a:bodyPr>
          <a:lstStyle/>
          <a:p>
            <a:pPr algn="ctr">
              <a:defRPr/>
            </a:pPr>
            <a:r>
              <a:rPr lang="en-US" altLang="zh-TW" dirty="0">
                <a:solidFill>
                  <a:prstClr val="black"/>
                </a:solidFill>
                <a:cs typeface="Times New Roman" panose="02020603050405020304" pitchFamily="18" charset="0"/>
              </a:rPr>
              <a:t>980Y</a:t>
            </a:r>
            <a:r>
              <a:rPr lang="zh-TW" altLang="en-US" dirty="0">
                <a:solidFill>
                  <a:prstClr val="black"/>
                </a:solidFill>
                <a:cs typeface="Times New Roman" panose="02020603050405020304" pitchFamily="18" charset="0"/>
              </a:rPr>
              <a:t>高強度鋼</a:t>
            </a:r>
          </a:p>
        </p:txBody>
      </p:sp>
      <p:sp>
        <p:nvSpPr>
          <p:cNvPr id="16" name="矩形 15"/>
          <p:cNvSpPr/>
          <p:nvPr/>
        </p:nvSpPr>
        <p:spPr>
          <a:xfrm>
            <a:off x="3724919" y="6288557"/>
            <a:ext cx="1606176" cy="369332"/>
          </a:xfrm>
          <a:prstGeom prst="rect">
            <a:avLst/>
          </a:prstGeom>
        </p:spPr>
        <p:txBody>
          <a:bodyPr wrap="square">
            <a:spAutoFit/>
          </a:bodyPr>
          <a:lstStyle/>
          <a:p>
            <a:pPr algn="ctr">
              <a:defRPr/>
            </a:pPr>
            <a:r>
              <a:rPr lang="zh-TW" altLang="en-US" dirty="0">
                <a:solidFill>
                  <a:prstClr val="black"/>
                </a:solidFill>
                <a:cs typeface="Times New Roman" panose="02020603050405020304" pitchFamily="18" charset="0"/>
              </a:rPr>
              <a:t>高強度不銹鋼</a:t>
            </a:r>
          </a:p>
        </p:txBody>
      </p:sp>
      <p:sp>
        <p:nvSpPr>
          <p:cNvPr id="18" name="矩形 17"/>
          <p:cNvSpPr/>
          <p:nvPr/>
        </p:nvSpPr>
        <p:spPr>
          <a:xfrm>
            <a:off x="215439" y="4266473"/>
            <a:ext cx="3509480" cy="646331"/>
          </a:xfrm>
          <a:prstGeom prst="rect">
            <a:avLst/>
          </a:prstGeom>
        </p:spPr>
        <p:txBody>
          <a:bodyPr wrap="square">
            <a:spAutoFit/>
          </a:bodyPr>
          <a:lstStyle/>
          <a:p>
            <a:pPr>
              <a:defRPr/>
            </a:pPr>
            <a:r>
              <a:rPr lang="zh-TW" altLang="en-US" kern="100" dirty="0">
                <a:solidFill>
                  <a:prstClr val="black"/>
                </a:solidFill>
                <a:cs typeface="Times New Roman" panose="02020603050405020304" pitchFamily="18" charset="0"/>
              </a:rPr>
              <a:t>●輕量化結構材料開發：</a:t>
            </a:r>
            <a:endParaRPr lang="en-US" altLang="zh-TW" kern="100" dirty="0">
              <a:solidFill>
                <a:prstClr val="black"/>
              </a:solidFill>
              <a:cs typeface="Times New Roman" panose="02020603050405020304" pitchFamily="18" charset="0"/>
            </a:endParaRPr>
          </a:p>
          <a:p>
            <a:pPr>
              <a:defRPr/>
            </a:pPr>
            <a:r>
              <a:rPr lang="zh-TW" altLang="en-US" kern="100" dirty="0">
                <a:solidFill>
                  <a:prstClr val="black"/>
                </a:solidFill>
                <a:cs typeface="Times New Roman" panose="02020603050405020304" pitchFamily="18" charset="0"/>
              </a:rPr>
              <a:t>    輕量化高強度鋼</a:t>
            </a:r>
            <a:r>
              <a:rPr lang="en-US" altLang="zh-TW" kern="100" dirty="0">
                <a:solidFill>
                  <a:prstClr val="black"/>
                </a:solidFill>
                <a:cs typeface="Times New Roman" panose="02020603050405020304" pitchFamily="18" charset="0"/>
              </a:rPr>
              <a:t>C</a:t>
            </a:r>
            <a:r>
              <a:rPr lang="zh-TW" altLang="en-US" kern="100" dirty="0">
                <a:solidFill>
                  <a:prstClr val="black"/>
                </a:solidFill>
                <a:cs typeface="Times New Roman" panose="02020603050405020304" pitchFamily="18" charset="0"/>
              </a:rPr>
              <a:t>型鋼開發</a:t>
            </a:r>
            <a:endParaRPr lang="en-US" altLang="zh-TW" kern="100" dirty="0">
              <a:solidFill>
                <a:prstClr val="black"/>
              </a:solidFill>
              <a:cs typeface="Times New Roman" panose="02020603050405020304" pitchFamily="18" charset="0"/>
            </a:endParaRPr>
          </a:p>
        </p:txBody>
      </p:sp>
      <p:sp>
        <p:nvSpPr>
          <p:cNvPr id="21" name="矩形 20"/>
          <p:cNvSpPr/>
          <p:nvPr/>
        </p:nvSpPr>
        <p:spPr>
          <a:xfrm>
            <a:off x="33227" y="3699634"/>
            <a:ext cx="3183498" cy="369332"/>
          </a:xfrm>
          <a:prstGeom prst="rect">
            <a:avLst/>
          </a:prstGeom>
        </p:spPr>
        <p:txBody>
          <a:bodyPr wrap="square">
            <a:spAutoFit/>
          </a:bodyPr>
          <a:lstStyle/>
          <a:p>
            <a:pPr algn="ctr"/>
            <a:r>
              <a:rPr lang="zh-TW" altLang="en-US" dirty="0">
                <a:solidFill>
                  <a:prstClr val="black"/>
                </a:solidFill>
                <a:cs typeface="Times New Roman" panose="02020603050405020304" pitchFamily="18" charset="0"/>
              </a:rPr>
              <a:t>加速鹽霧試驗</a:t>
            </a:r>
          </a:p>
        </p:txBody>
      </p:sp>
      <p:sp>
        <p:nvSpPr>
          <p:cNvPr id="25" name="矩形 24"/>
          <p:cNvSpPr/>
          <p:nvPr/>
        </p:nvSpPr>
        <p:spPr>
          <a:xfrm>
            <a:off x="6802631" y="5737139"/>
            <a:ext cx="2088232" cy="369332"/>
          </a:xfrm>
          <a:prstGeom prst="rect">
            <a:avLst/>
          </a:prstGeom>
        </p:spPr>
        <p:txBody>
          <a:bodyPr wrap="square">
            <a:spAutoFit/>
          </a:bodyPr>
          <a:lstStyle/>
          <a:p>
            <a:pPr algn="ctr"/>
            <a:r>
              <a:rPr lang="zh-TW" altLang="en-US" dirty="0">
                <a:solidFill>
                  <a:prstClr val="black"/>
                </a:solidFill>
                <a:cs typeface="Times New Roman" panose="02020603050405020304" pitchFamily="18" charset="0"/>
              </a:rPr>
              <a:t>表面處理後無銹蝕</a:t>
            </a:r>
          </a:p>
        </p:txBody>
      </p:sp>
      <p:sp>
        <p:nvSpPr>
          <p:cNvPr id="26" name="矩形 25"/>
          <p:cNvSpPr/>
          <p:nvPr/>
        </p:nvSpPr>
        <p:spPr>
          <a:xfrm>
            <a:off x="3444418" y="3704208"/>
            <a:ext cx="1328378" cy="646331"/>
          </a:xfrm>
          <a:prstGeom prst="rect">
            <a:avLst/>
          </a:prstGeom>
        </p:spPr>
        <p:txBody>
          <a:bodyPr wrap="square">
            <a:spAutoFit/>
          </a:bodyPr>
          <a:lstStyle/>
          <a:p>
            <a:pPr algn="ctr"/>
            <a:r>
              <a:rPr lang="zh-TW" altLang="en-US" dirty="0">
                <a:solidFill>
                  <a:prstClr val="black"/>
                </a:solidFill>
                <a:cs typeface="Times New Roman" panose="02020603050405020304" pitchFamily="18" charset="0"/>
              </a:rPr>
              <a:t>鍍鋅鋼管內表面銹蝕</a:t>
            </a:r>
          </a:p>
        </p:txBody>
      </p:sp>
      <p:pic>
        <p:nvPicPr>
          <p:cNvPr id="9" name="圖片 8"/>
          <p:cNvPicPr>
            <a:picLocks noChangeAspect="1"/>
          </p:cNvPicPr>
          <p:nvPr/>
        </p:nvPicPr>
        <p:blipFill>
          <a:blip r:embed="rId3"/>
          <a:stretch>
            <a:fillRect/>
          </a:stretch>
        </p:blipFill>
        <p:spPr>
          <a:xfrm>
            <a:off x="4928630" y="1750957"/>
            <a:ext cx="4134662" cy="1483868"/>
          </a:xfrm>
          <a:prstGeom prst="rect">
            <a:avLst/>
          </a:prstGeom>
        </p:spPr>
      </p:pic>
      <p:sp>
        <p:nvSpPr>
          <p:cNvPr id="27" name="矩形 26"/>
          <p:cNvSpPr/>
          <p:nvPr/>
        </p:nvSpPr>
        <p:spPr>
          <a:xfrm>
            <a:off x="4928631" y="3224848"/>
            <a:ext cx="3999020" cy="369332"/>
          </a:xfrm>
          <a:prstGeom prst="rect">
            <a:avLst/>
          </a:prstGeom>
        </p:spPr>
        <p:txBody>
          <a:bodyPr wrap="square">
            <a:spAutoFit/>
          </a:bodyPr>
          <a:lstStyle/>
          <a:p>
            <a:pPr algn="ctr"/>
            <a:r>
              <a:rPr lang="zh-TW" altLang="en-US" dirty="0">
                <a:solidFill>
                  <a:prstClr val="black"/>
                </a:solidFill>
                <a:cs typeface="Times New Roman" panose="02020603050405020304" pitchFamily="18" charset="0"/>
              </a:rPr>
              <a:t>錏管鍍鋅層厚度試驗</a:t>
            </a:r>
          </a:p>
        </p:txBody>
      </p:sp>
      <p:pic>
        <p:nvPicPr>
          <p:cNvPr id="6" name="圖片 5"/>
          <p:cNvPicPr>
            <a:picLocks noChangeAspect="1"/>
          </p:cNvPicPr>
          <p:nvPr/>
        </p:nvPicPr>
        <p:blipFill>
          <a:blip r:embed="rId4"/>
          <a:stretch>
            <a:fillRect/>
          </a:stretch>
        </p:blipFill>
        <p:spPr>
          <a:xfrm>
            <a:off x="118904" y="1702817"/>
            <a:ext cx="3181350" cy="2000250"/>
          </a:xfrm>
          <a:prstGeom prst="rect">
            <a:avLst/>
          </a:prstGeom>
        </p:spPr>
      </p:pic>
      <p:pic>
        <p:nvPicPr>
          <p:cNvPr id="8" name="圖片 7"/>
          <p:cNvPicPr>
            <a:picLocks noChangeAspect="1"/>
          </p:cNvPicPr>
          <p:nvPr/>
        </p:nvPicPr>
        <p:blipFill>
          <a:blip r:embed="rId5"/>
          <a:stretch>
            <a:fillRect/>
          </a:stretch>
        </p:blipFill>
        <p:spPr>
          <a:xfrm>
            <a:off x="432533" y="4982396"/>
            <a:ext cx="1381125" cy="1304925"/>
          </a:xfrm>
          <a:prstGeom prst="rect">
            <a:avLst/>
          </a:prstGeom>
        </p:spPr>
      </p:pic>
      <p:pic>
        <p:nvPicPr>
          <p:cNvPr id="10" name="圖片 9"/>
          <p:cNvPicPr>
            <a:picLocks noChangeAspect="1"/>
          </p:cNvPicPr>
          <p:nvPr/>
        </p:nvPicPr>
        <p:blipFill>
          <a:blip r:embed="rId6"/>
          <a:stretch>
            <a:fillRect/>
          </a:stretch>
        </p:blipFill>
        <p:spPr>
          <a:xfrm>
            <a:off x="2124298" y="5009335"/>
            <a:ext cx="1590675" cy="1295400"/>
          </a:xfrm>
          <a:prstGeom prst="rect">
            <a:avLst/>
          </a:prstGeom>
        </p:spPr>
      </p:pic>
      <p:pic>
        <p:nvPicPr>
          <p:cNvPr id="11" name="圖片 10"/>
          <p:cNvPicPr>
            <a:picLocks noChangeAspect="1"/>
          </p:cNvPicPr>
          <p:nvPr/>
        </p:nvPicPr>
        <p:blipFill>
          <a:blip r:embed="rId7"/>
          <a:stretch>
            <a:fillRect/>
          </a:stretch>
        </p:blipFill>
        <p:spPr>
          <a:xfrm>
            <a:off x="3997683" y="5014097"/>
            <a:ext cx="1076325" cy="1285875"/>
          </a:xfrm>
          <a:prstGeom prst="rect">
            <a:avLst/>
          </a:prstGeom>
        </p:spPr>
      </p:pic>
      <p:pic>
        <p:nvPicPr>
          <p:cNvPr id="3" name="圖片 2"/>
          <p:cNvPicPr>
            <a:picLocks noChangeAspect="1"/>
          </p:cNvPicPr>
          <p:nvPr/>
        </p:nvPicPr>
        <p:blipFill>
          <a:blip r:embed="rId8"/>
          <a:stretch>
            <a:fillRect/>
          </a:stretch>
        </p:blipFill>
        <p:spPr>
          <a:xfrm>
            <a:off x="5288723" y="3758845"/>
            <a:ext cx="1462409" cy="2002578"/>
          </a:xfrm>
          <a:prstGeom prst="rect">
            <a:avLst/>
          </a:prstGeom>
        </p:spPr>
      </p:pic>
      <p:pic>
        <p:nvPicPr>
          <p:cNvPr id="4" name="圖片 3"/>
          <p:cNvPicPr>
            <a:picLocks noChangeAspect="1"/>
          </p:cNvPicPr>
          <p:nvPr/>
        </p:nvPicPr>
        <p:blipFill>
          <a:blip r:embed="rId9"/>
          <a:stretch>
            <a:fillRect/>
          </a:stretch>
        </p:blipFill>
        <p:spPr>
          <a:xfrm>
            <a:off x="3417273" y="1707460"/>
            <a:ext cx="1394338" cy="1996439"/>
          </a:xfrm>
          <a:prstGeom prst="rect">
            <a:avLst/>
          </a:prstGeom>
        </p:spPr>
      </p:pic>
      <p:sp>
        <p:nvSpPr>
          <p:cNvPr id="28" name="矩形 27"/>
          <p:cNvSpPr/>
          <p:nvPr/>
        </p:nvSpPr>
        <p:spPr>
          <a:xfrm>
            <a:off x="5355739" y="5719358"/>
            <a:ext cx="1328378" cy="646331"/>
          </a:xfrm>
          <a:prstGeom prst="rect">
            <a:avLst/>
          </a:prstGeom>
        </p:spPr>
        <p:txBody>
          <a:bodyPr wrap="square">
            <a:spAutoFit/>
          </a:bodyPr>
          <a:lstStyle/>
          <a:p>
            <a:pPr algn="ctr"/>
            <a:r>
              <a:rPr lang="zh-TW" altLang="en-US" dirty="0">
                <a:solidFill>
                  <a:prstClr val="black"/>
                </a:solidFill>
                <a:cs typeface="Times New Roman" panose="02020603050405020304" pitchFamily="18" charset="0"/>
              </a:rPr>
              <a:t>鍍鋅鋼管外表面銹蝕</a:t>
            </a:r>
          </a:p>
        </p:txBody>
      </p:sp>
      <p:pic>
        <p:nvPicPr>
          <p:cNvPr id="12" name="圖片 11"/>
          <p:cNvPicPr>
            <a:picLocks noChangeAspect="1"/>
          </p:cNvPicPr>
          <p:nvPr/>
        </p:nvPicPr>
        <p:blipFill>
          <a:blip r:embed="rId10"/>
          <a:stretch>
            <a:fillRect/>
          </a:stretch>
        </p:blipFill>
        <p:spPr>
          <a:xfrm>
            <a:off x="6897288" y="3751431"/>
            <a:ext cx="1898919" cy="1996928"/>
          </a:xfrm>
          <a:prstGeom prst="rect">
            <a:avLst/>
          </a:prstGeom>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22</a:t>
            </a:fld>
            <a:endParaRPr lang="zh-TW" altLang="en-US" dirty="0">
              <a:solidFill>
                <a:prstClr val="black">
                  <a:tint val="75000"/>
                </a:prstClr>
              </a:solidFill>
            </a:endParaRPr>
          </a:p>
        </p:txBody>
      </p:sp>
      <p:sp>
        <p:nvSpPr>
          <p:cNvPr id="7" name="矩形 6"/>
          <p:cNvSpPr/>
          <p:nvPr/>
        </p:nvSpPr>
        <p:spPr>
          <a:xfrm>
            <a:off x="5288723" y="2505075"/>
            <a:ext cx="1513908"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4944043" y="2898258"/>
            <a:ext cx="230550" cy="300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圓角矩形 23"/>
          <p:cNvSpPr/>
          <p:nvPr/>
        </p:nvSpPr>
        <p:spPr>
          <a:xfrm>
            <a:off x="1840303" y="246176"/>
            <a:ext cx="5087838"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b="1" dirty="0">
                <a:solidFill>
                  <a:srgbClr val="0000FF"/>
                </a:solidFill>
                <a:cs typeface="Times New Roman" pitchFamily="18" charset="0"/>
              </a:rPr>
              <a:t>鍍鋅層膜厚測試及鹽霧試驗</a:t>
            </a:r>
            <a:r>
              <a:rPr lang="en-US" altLang="zh-TW" sz="2400" b="1" dirty="0">
                <a:solidFill>
                  <a:srgbClr val="0000FF"/>
                </a:solidFill>
                <a:cs typeface="Times New Roman" pitchFamily="18" charset="0"/>
              </a:rPr>
              <a:t>(300HR)</a:t>
            </a:r>
            <a:endParaRPr lang="zh-TW" altLang="en-US" sz="2400" b="1" dirty="0">
              <a:solidFill>
                <a:srgbClr val="0000FF"/>
              </a:solidFill>
              <a:cs typeface="Times New Roman" pitchFamily="18" charset="0"/>
            </a:endParaRPr>
          </a:p>
        </p:txBody>
      </p:sp>
    </p:spTree>
    <p:extLst>
      <p:ext uri="{BB962C8B-B14F-4D97-AF65-F5344CB8AC3E}">
        <p14:creationId xmlns:p14="http://schemas.microsoft.com/office/powerpoint/2010/main" val="448127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23</a:t>
            </a:fld>
            <a:endParaRPr lang="zh-TW" altLang="en-US" dirty="0">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56" y="1290066"/>
            <a:ext cx="18954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301791" y="3174601"/>
            <a:ext cx="1894523" cy="369332"/>
          </a:xfrm>
          <a:prstGeom prst="rect">
            <a:avLst/>
          </a:prstGeom>
        </p:spPr>
        <p:txBody>
          <a:bodyPr wrap="square">
            <a:spAutoFit/>
          </a:bodyPr>
          <a:lstStyle/>
          <a:p>
            <a:pPr algn="ctr"/>
            <a:r>
              <a:rPr lang="zh-TW" altLang="zh-TW" dirty="0">
                <a:solidFill>
                  <a:prstClr val="black"/>
                </a:solidFill>
              </a:rPr>
              <a:t>彈簧夾</a:t>
            </a:r>
            <a:r>
              <a:rPr lang="zh-TW" altLang="en-US" dirty="0">
                <a:solidFill>
                  <a:prstClr val="black"/>
                </a:solidFill>
              </a:rPr>
              <a:t>腐蝕試驗</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189" y="1290067"/>
            <a:ext cx="2462891" cy="1884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矩形 13"/>
          <p:cNvSpPr/>
          <p:nvPr/>
        </p:nvSpPr>
        <p:spPr>
          <a:xfrm>
            <a:off x="2557189" y="3172350"/>
            <a:ext cx="2462891" cy="369332"/>
          </a:xfrm>
          <a:prstGeom prst="rect">
            <a:avLst/>
          </a:prstGeom>
        </p:spPr>
        <p:txBody>
          <a:bodyPr wrap="square">
            <a:spAutoFit/>
          </a:bodyPr>
          <a:lstStyle/>
          <a:p>
            <a:pPr algn="ctr"/>
            <a:r>
              <a:rPr lang="zh-TW" altLang="en-US" dirty="0">
                <a:solidFill>
                  <a:prstClr val="black"/>
                </a:solidFill>
              </a:rPr>
              <a:t>腐蝕試驗鍍鋅層溶解</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736" y="1290068"/>
            <a:ext cx="2793773" cy="1866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矩形 15"/>
          <p:cNvSpPr/>
          <p:nvPr/>
        </p:nvSpPr>
        <p:spPr>
          <a:xfrm>
            <a:off x="5231736" y="3174601"/>
            <a:ext cx="2793773" cy="369332"/>
          </a:xfrm>
          <a:prstGeom prst="rect">
            <a:avLst/>
          </a:prstGeom>
        </p:spPr>
        <p:txBody>
          <a:bodyPr wrap="square">
            <a:spAutoFit/>
          </a:bodyPr>
          <a:lstStyle/>
          <a:p>
            <a:pPr algn="ctr"/>
            <a:r>
              <a:rPr lang="zh-TW" altLang="en-US" dirty="0">
                <a:solidFill>
                  <a:prstClr val="black"/>
                </a:solidFill>
              </a:rPr>
              <a:t>腐蝕試驗鍍鋅管銹蝕</a:t>
            </a:r>
          </a:p>
        </p:txBody>
      </p:sp>
      <p:sp>
        <p:nvSpPr>
          <p:cNvPr id="4" name="矩形 3"/>
          <p:cNvSpPr/>
          <p:nvPr/>
        </p:nvSpPr>
        <p:spPr>
          <a:xfrm>
            <a:off x="282032" y="3730299"/>
            <a:ext cx="3711272" cy="400110"/>
          </a:xfrm>
          <a:prstGeom prst="rect">
            <a:avLst/>
          </a:prstGeom>
        </p:spPr>
        <p:txBody>
          <a:bodyPr wrap="none">
            <a:spAutoFit/>
          </a:bodyPr>
          <a:lstStyle/>
          <a:p>
            <a:r>
              <a:rPr lang="en-US" altLang="zh-TW" sz="2000" b="1" kern="100" dirty="0">
                <a:cs typeface="Times New Roman" panose="02020603050405020304" pitchFamily="18" charset="0"/>
              </a:rPr>
              <a:t>2.</a:t>
            </a:r>
            <a:r>
              <a:rPr lang="zh-TW" altLang="en-US" sz="2000" b="1" kern="100" dirty="0">
                <a:cs typeface="Times New Roman" panose="02020603050405020304" pitchFamily="18" charset="0"/>
              </a:rPr>
              <a:t>彈簧夾腐蝕及力學實驗測試：</a:t>
            </a:r>
            <a:endParaRPr lang="en-US" altLang="zh-TW" sz="2000" b="1" kern="100" dirty="0">
              <a:cs typeface="Times New Roman" pitchFamily="18" charset="0"/>
            </a:endParaRPr>
          </a:p>
        </p:txBody>
      </p:sp>
      <p:sp>
        <p:nvSpPr>
          <p:cNvPr id="18" name="圓角矩形 17"/>
          <p:cNvSpPr/>
          <p:nvPr/>
        </p:nvSpPr>
        <p:spPr>
          <a:xfrm>
            <a:off x="2137668" y="241960"/>
            <a:ext cx="5536695"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b="1" dirty="0">
                <a:solidFill>
                  <a:srgbClr val="0000FF"/>
                </a:solidFill>
                <a:cs typeface="Times New Roman" pitchFamily="18" charset="0"/>
              </a:rPr>
              <a:t>簡易溫室現有連結件之腐蝕分析</a:t>
            </a:r>
            <a:r>
              <a:rPr lang="en-US" altLang="zh-TW" sz="2400" b="1" dirty="0">
                <a:solidFill>
                  <a:srgbClr val="0000FF"/>
                </a:solidFill>
                <a:cs typeface="Times New Roman" pitchFamily="18" charset="0"/>
              </a:rPr>
              <a:t>(336HR)</a:t>
            </a:r>
            <a:endParaRPr lang="zh-TW" altLang="en-US" sz="2400" b="1" dirty="0">
              <a:solidFill>
                <a:srgbClr val="0000FF"/>
              </a:solidFill>
              <a:cs typeface="Times New Roman" pitchFamily="18" charset="0"/>
            </a:endParaRPr>
          </a:p>
        </p:txBody>
      </p:sp>
      <p:pic>
        <p:nvPicPr>
          <p:cNvPr id="19" name="圖片 18"/>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2962214" y="4593513"/>
            <a:ext cx="2128129" cy="1201923"/>
          </a:xfrm>
          <a:prstGeom prst="rect">
            <a:avLst/>
          </a:prstGeom>
          <a:noFill/>
          <a:ln>
            <a:noFill/>
          </a:ln>
        </p:spPr>
      </p:pic>
      <p:pic>
        <p:nvPicPr>
          <p:cNvPr id="20" name="圖片 19"/>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5616241" y="4481809"/>
            <a:ext cx="2276475" cy="1776730"/>
          </a:xfrm>
          <a:prstGeom prst="rect">
            <a:avLst/>
          </a:prstGeom>
          <a:noFill/>
          <a:ln>
            <a:noFill/>
          </a:ln>
        </p:spPr>
      </p:pic>
      <p:pic>
        <p:nvPicPr>
          <p:cNvPr id="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150" y="4481808"/>
            <a:ext cx="2044634" cy="16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矩形 21"/>
          <p:cNvSpPr/>
          <p:nvPr/>
        </p:nvSpPr>
        <p:spPr>
          <a:xfrm>
            <a:off x="474150" y="6109923"/>
            <a:ext cx="2044634" cy="369332"/>
          </a:xfrm>
          <a:prstGeom prst="rect">
            <a:avLst/>
          </a:prstGeom>
        </p:spPr>
        <p:txBody>
          <a:bodyPr wrap="square">
            <a:spAutoFit/>
          </a:bodyPr>
          <a:lstStyle/>
          <a:p>
            <a:pPr algn="ctr"/>
            <a:r>
              <a:rPr lang="zh-TW" altLang="zh-TW" dirty="0">
                <a:solidFill>
                  <a:prstClr val="black"/>
                </a:solidFill>
              </a:rPr>
              <a:t>彈簧夾</a:t>
            </a:r>
            <a:r>
              <a:rPr lang="zh-TW" altLang="en-US" dirty="0">
                <a:solidFill>
                  <a:prstClr val="black"/>
                </a:solidFill>
              </a:rPr>
              <a:t>腐蝕</a:t>
            </a:r>
          </a:p>
        </p:txBody>
      </p:sp>
      <p:sp>
        <p:nvSpPr>
          <p:cNvPr id="23" name="矩形 22"/>
          <p:cNvSpPr/>
          <p:nvPr/>
        </p:nvSpPr>
        <p:spPr>
          <a:xfrm>
            <a:off x="2855400" y="6258539"/>
            <a:ext cx="2341758" cy="369332"/>
          </a:xfrm>
          <a:prstGeom prst="rect">
            <a:avLst/>
          </a:prstGeom>
        </p:spPr>
        <p:txBody>
          <a:bodyPr wrap="square">
            <a:spAutoFit/>
          </a:bodyPr>
          <a:lstStyle/>
          <a:p>
            <a:pPr algn="ctr"/>
            <a:r>
              <a:rPr lang="zh-TW" altLang="en-US" dirty="0">
                <a:solidFill>
                  <a:prstClr val="black"/>
                </a:solidFill>
              </a:rPr>
              <a:t>銹蝕</a:t>
            </a:r>
            <a:r>
              <a:rPr lang="zh-TW" altLang="zh-TW" dirty="0">
                <a:solidFill>
                  <a:prstClr val="black"/>
                </a:solidFill>
              </a:rPr>
              <a:t>彈簧夾</a:t>
            </a:r>
            <a:r>
              <a:rPr lang="zh-TW" altLang="en-US" dirty="0">
                <a:solidFill>
                  <a:prstClr val="black"/>
                </a:solidFill>
              </a:rPr>
              <a:t>拉力測試</a:t>
            </a:r>
          </a:p>
        </p:txBody>
      </p:sp>
      <p:sp>
        <p:nvSpPr>
          <p:cNvPr id="24" name="矩形 23"/>
          <p:cNvSpPr/>
          <p:nvPr/>
        </p:nvSpPr>
        <p:spPr>
          <a:xfrm>
            <a:off x="5616241" y="6258539"/>
            <a:ext cx="2276475" cy="369332"/>
          </a:xfrm>
          <a:prstGeom prst="rect">
            <a:avLst/>
          </a:prstGeom>
        </p:spPr>
        <p:txBody>
          <a:bodyPr wrap="square">
            <a:spAutoFit/>
          </a:bodyPr>
          <a:lstStyle/>
          <a:p>
            <a:pPr algn="ctr"/>
            <a:r>
              <a:rPr lang="zh-TW" altLang="en-US" dirty="0">
                <a:solidFill>
                  <a:prstClr val="black"/>
                </a:solidFill>
              </a:rPr>
              <a:t>銹蝕</a:t>
            </a:r>
            <a:r>
              <a:rPr lang="zh-TW" altLang="zh-TW" dirty="0">
                <a:solidFill>
                  <a:prstClr val="black"/>
                </a:solidFill>
              </a:rPr>
              <a:t>彈簧夾</a:t>
            </a:r>
            <a:r>
              <a:rPr lang="zh-TW" altLang="en-US" dirty="0">
                <a:solidFill>
                  <a:prstClr val="black"/>
                </a:solidFill>
              </a:rPr>
              <a:t>扭力測試</a:t>
            </a:r>
          </a:p>
        </p:txBody>
      </p:sp>
      <p:sp>
        <p:nvSpPr>
          <p:cNvPr id="25" name="矩形 24"/>
          <p:cNvSpPr/>
          <p:nvPr/>
        </p:nvSpPr>
        <p:spPr>
          <a:xfrm>
            <a:off x="282032" y="826875"/>
            <a:ext cx="2454518" cy="400110"/>
          </a:xfrm>
          <a:prstGeom prst="rect">
            <a:avLst/>
          </a:prstGeom>
        </p:spPr>
        <p:txBody>
          <a:bodyPr wrap="none">
            <a:spAutoFit/>
          </a:bodyPr>
          <a:lstStyle/>
          <a:p>
            <a:r>
              <a:rPr lang="en-US" altLang="zh-TW" sz="2000" b="1" kern="100" dirty="0">
                <a:cs typeface="Times New Roman" panose="02020603050405020304" pitchFamily="18" charset="0"/>
              </a:rPr>
              <a:t>1.</a:t>
            </a:r>
            <a:r>
              <a:rPr lang="zh-TW" altLang="en-US" sz="2000" b="1" kern="100" dirty="0">
                <a:cs typeface="Times New Roman" pitchFamily="18" charset="0"/>
              </a:rPr>
              <a:t>彈簧夾腐蝕試驗：</a:t>
            </a:r>
            <a:endParaRPr lang="en-US" altLang="zh-TW" sz="2000" b="1" kern="100" dirty="0">
              <a:cs typeface="Times New Roman" pitchFamily="18" charset="0"/>
            </a:endParaRPr>
          </a:p>
        </p:txBody>
      </p:sp>
    </p:spTree>
    <p:extLst>
      <p:ext uri="{BB962C8B-B14F-4D97-AF65-F5344CB8AC3E}">
        <p14:creationId xmlns:p14="http://schemas.microsoft.com/office/powerpoint/2010/main" val="1855193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24</a:t>
            </a:fld>
            <a:endParaRPr lang="zh-TW" altLang="en-US" dirty="0">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5545" y="655689"/>
            <a:ext cx="2015490" cy="2728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97" y="655689"/>
            <a:ext cx="1793188" cy="2728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11980" y="3384453"/>
            <a:ext cx="1816005" cy="369332"/>
          </a:xfrm>
          <a:prstGeom prst="rect">
            <a:avLst/>
          </a:prstGeom>
        </p:spPr>
        <p:txBody>
          <a:bodyPr wrap="square">
            <a:spAutoFit/>
          </a:bodyPr>
          <a:lstStyle/>
          <a:p>
            <a:pPr algn="ctr"/>
            <a:r>
              <a:rPr lang="en-US" altLang="zh-TW" dirty="0">
                <a:solidFill>
                  <a:prstClr val="black"/>
                </a:solidFill>
                <a:cs typeface="Times New Roman" panose="02020603050405020304" pitchFamily="18" charset="0"/>
              </a:rPr>
              <a:t>T</a:t>
            </a:r>
            <a:r>
              <a:rPr lang="zh-TW" altLang="en-US" dirty="0">
                <a:solidFill>
                  <a:prstClr val="black"/>
                </a:solidFill>
              </a:rPr>
              <a:t>型</a:t>
            </a:r>
            <a:r>
              <a:rPr lang="zh-TW" altLang="zh-TW" dirty="0">
                <a:solidFill>
                  <a:prstClr val="black"/>
                </a:solidFill>
              </a:rPr>
              <a:t>夾</a:t>
            </a:r>
            <a:r>
              <a:rPr lang="zh-TW" altLang="en-US" dirty="0">
                <a:solidFill>
                  <a:prstClr val="black"/>
                </a:solidFill>
              </a:rPr>
              <a:t>安裝</a:t>
            </a:r>
          </a:p>
        </p:txBody>
      </p:sp>
      <p:sp>
        <p:nvSpPr>
          <p:cNvPr id="8" name="矩形 7"/>
          <p:cNvSpPr/>
          <p:nvPr/>
        </p:nvSpPr>
        <p:spPr>
          <a:xfrm>
            <a:off x="5586403" y="3423827"/>
            <a:ext cx="2793773" cy="369332"/>
          </a:xfrm>
          <a:prstGeom prst="rect">
            <a:avLst/>
          </a:prstGeom>
        </p:spPr>
        <p:txBody>
          <a:bodyPr wrap="square">
            <a:spAutoFit/>
          </a:bodyPr>
          <a:lstStyle/>
          <a:p>
            <a:pPr algn="ctr"/>
            <a:r>
              <a:rPr lang="zh-TW" altLang="en-US" dirty="0">
                <a:solidFill>
                  <a:prstClr val="black"/>
                </a:solidFill>
              </a:rPr>
              <a:t>鍍鋅管及連結件銹蝕</a:t>
            </a: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9585" y="655689"/>
            <a:ext cx="1691160" cy="2728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2953719" y="3384453"/>
            <a:ext cx="2462891" cy="369332"/>
          </a:xfrm>
          <a:prstGeom prst="rect">
            <a:avLst/>
          </a:prstGeom>
        </p:spPr>
        <p:txBody>
          <a:bodyPr wrap="square">
            <a:spAutoFit/>
          </a:bodyPr>
          <a:lstStyle/>
          <a:p>
            <a:pPr algn="ctr"/>
            <a:r>
              <a:rPr lang="zh-TW" altLang="en-US" dirty="0">
                <a:solidFill>
                  <a:prstClr val="black"/>
                </a:solidFill>
              </a:rPr>
              <a:t>腐蝕試驗鍍鋅層溶解</a:t>
            </a:r>
          </a:p>
        </p:txBody>
      </p:sp>
      <p:sp>
        <p:nvSpPr>
          <p:cNvPr id="18" name="矩形 17"/>
          <p:cNvSpPr/>
          <p:nvPr/>
        </p:nvSpPr>
        <p:spPr>
          <a:xfrm>
            <a:off x="366800" y="255579"/>
            <a:ext cx="2403415" cy="400110"/>
          </a:xfrm>
          <a:prstGeom prst="rect">
            <a:avLst/>
          </a:prstGeom>
        </p:spPr>
        <p:txBody>
          <a:bodyPr wrap="none">
            <a:spAutoFit/>
          </a:bodyPr>
          <a:lstStyle/>
          <a:p>
            <a:r>
              <a:rPr lang="en-US" altLang="zh-TW" sz="2000" b="1" kern="100" dirty="0">
                <a:cs typeface="Times New Roman" panose="02020603050405020304" pitchFamily="18" charset="0"/>
              </a:rPr>
              <a:t>3. T</a:t>
            </a:r>
            <a:r>
              <a:rPr lang="zh-TW" altLang="en-US" sz="2000" b="1" kern="100" dirty="0">
                <a:cs typeface="Times New Roman" pitchFamily="18" charset="0"/>
              </a:rPr>
              <a:t>型夾腐蝕試驗：</a:t>
            </a:r>
            <a:endParaRPr lang="en-US" altLang="zh-TW" sz="2000" b="1" kern="100" dirty="0">
              <a:cs typeface="Times New Roman" pitchFamily="18" charset="0"/>
            </a:endParaRPr>
          </a:p>
        </p:txBody>
      </p:sp>
    </p:spTree>
    <p:extLst>
      <p:ext uri="{BB962C8B-B14F-4D97-AF65-F5344CB8AC3E}">
        <p14:creationId xmlns:p14="http://schemas.microsoft.com/office/powerpoint/2010/main" val="919038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25</a:t>
            </a:fld>
            <a:endParaRPr lang="zh-TW" altLang="en-US" dirty="0">
              <a:solidFill>
                <a:prstClr val="black">
                  <a:tint val="75000"/>
                </a:prstClr>
              </a:solidFill>
            </a:endParaRPr>
          </a:p>
        </p:txBody>
      </p:sp>
      <p:sp>
        <p:nvSpPr>
          <p:cNvPr id="11" name="矩形 10"/>
          <p:cNvSpPr/>
          <p:nvPr/>
        </p:nvSpPr>
        <p:spPr>
          <a:xfrm>
            <a:off x="388101" y="463666"/>
            <a:ext cx="8458089" cy="1169551"/>
          </a:xfrm>
          <a:prstGeom prst="rect">
            <a:avLst/>
          </a:prstGeom>
        </p:spPr>
        <p:txBody>
          <a:bodyPr wrap="square">
            <a:spAutoFit/>
          </a:bodyPr>
          <a:lstStyle/>
          <a:p>
            <a:pPr>
              <a:lnSpc>
                <a:spcPts val="2800"/>
              </a:lnSpc>
            </a:pPr>
            <a:r>
              <a:rPr lang="en-US" altLang="zh-TW" sz="2000" b="1" kern="100" dirty="0">
                <a:cs typeface="Times New Roman" pitchFamily="18" charset="0"/>
              </a:rPr>
              <a:t>1.</a:t>
            </a:r>
            <a:r>
              <a:rPr lang="zh-TW" altLang="en-US" sz="2000" b="1" kern="100" dirty="0">
                <a:cs typeface="Times New Roman" pitchFamily="18" charset="0"/>
              </a:rPr>
              <a:t>將自攻螺絲、連結件與鍍鋅鋼管進行加速腐蝕試驗</a:t>
            </a:r>
            <a:endParaRPr lang="en-US" altLang="zh-TW" sz="2000" b="1" kern="100" dirty="0">
              <a:cs typeface="Times New Roman" pitchFamily="18" charset="0"/>
            </a:endParaRPr>
          </a:p>
          <a:p>
            <a:pPr>
              <a:lnSpc>
                <a:spcPts val="2800"/>
              </a:lnSpc>
            </a:pPr>
            <a:r>
              <a:rPr lang="en-US" altLang="zh-TW" sz="2000" b="1" kern="100" dirty="0">
                <a:cs typeface="Times New Roman" pitchFamily="18" charset="0"/>
              </a:rPr>
              <a:t>2.</a:t>
            </a:r>
            <a:r>
              <a:rPr lang="zh-TW" altLang="en-US" sz="2000" b="1" kern="100" dirty="0">
                <a:cs typeface="Times New Roman" pitchFamily="18" charset="0"/>
              </a:rPr>
              <a:t>經</a:t>
            </a:r>
            <a:r>
              <a:rPr lang="en-US" altLang="zh-TW" sz="2000" b="1" kern="100" dirty="0">
                <a:cs typeface="Times New Roman" pitchFamily="18" charset="0"/>
              </a:rPr>
              <a:t>14</a:t>
            </a:r>
            <a:r>
              <a:rPr lang="zh-TW" altLang="en-US" sz="2000" b="1" kern="100" dirty="0">
                <a:cs typeface="Times New Roman" pitchFamily="18" charset="0"/>
              </a:rPr>
              <a:t>天的試驗後，鍍鋅鋼管僅部分腐蝕，但自攻螺絲中間已鏽蝕</a:t>
            </a:r>
            <a:endParaRPr lang="en-US" altLang="zh-TW" sz="2000" b="1" kern="100" dirty="0">
              <a:cs typeface="Times New Roman" pitchFamily="18" charset="0"/>
            </a:endParaRPr>
          </a:p>
          <a:p>
            <a:pPr>
              <a:lnSpc>
                <a:spcPts val="2800"/>
              </a:lnSpc>
            </a:pPr>
            <a:r>
              <a:rPr lang="en-US" altLang="zh-TW" sz="2000" b="1" kern="100" dirty="0">
                <a:cs typeface="Times New Roman" pitchFamily="18" charset="0"/>
              </a:rPr>
              <a:t>3.</a:t>
            </a:r>
            <a:r>
              <a:rPr lang="zh-TW" altLang="en-US" sz="2000" b="1" kern="100" dirty="0">
                <a:cs typeface="Times New Roman" pitchFamily="18" charset="0"/>
              </a:rPr>
              <a:t>可知連結結構最弱點及破損點發生在自攻螺絲處</a:t>
            </a:r>
          </a:p>
        </p:txBody>
      </p:sp>
      <p:sp>
        <p:nvSpPr>
          <p:cNvPr id="15" name="文字方塊 5"/>
          <p:cNvSpPr txBox="1">
            <a:spLocks noChangeArrowheads="1"/>
          </p:cNvSpPr>
          <p:nvPr/>
        </p:nvSpPr>
        <p:spPr bwMode="auto">
          <a:xfrm>
            <a:off x="2637841" y="4095544"/>
            <a:ext cx="20426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latin typeface="+mn-lt"/>
                <a:ea typeface="+mn-ea"/>
                <a:cs typeface="Times New Roman" pitchFamily="18" charset="0"/>
              </a:rPr>
              <a:t>彈簧夾</a:t>
            </a:r>
            <a:r>
              <a:rPr lang="zh-TW" altLang="zh-TW" dirty="0">
                <a:latin typeface="+mn-lt"/>
                <a:ea typeface="+mn-ea"/>
                <a:cs typeface="Times New Roman" pitchFamily="18" charset="0"/>
              </a:rPr>
              <a:t>鏽蝕</a:t>
            </a:r>
            <a:r>
              <a:rPr lang="zh-TW" altLang="en-US" dirty="0">
                <a:latin typeface="+mn-lt"/>
                <a:ea typeface="+mn-ea"/>
                <a:cs typeface="Times New Roman" pitchFamily="18" charset="0"/>
              </a:rPr>
              <a:t>情形</a:t>
            </a:r>
          </a:p>
        </p:txBody>
      </p:sp>
      <p:sp>
        <p:nvSpPr>
          <p:cNvPr id="16" name="文字方塊 5"/>
          <p:cNvSpPr txBox="1">
            <a:spLocks noChangeArrowheads="1"/>
          </p:cNvSpPr>
          <p:nvPr/>
        </p:nvSpPr>
        <p:spPr bwMode="auto">
          <a:xfrm>
            <a:off x="4720556" y="4081098"/>
            <a:ext cx="1940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latin typeface="+mn-lt"/>
                <a:ea typeface="+mn-ea"/>
                <a:cs typeface="Times New Roman" pitchFamily="18" charset="0"/>
              </a:rPr>
              <a:t>三通夾</a:t>
            </a:r>
            <a:r>
              <a:rPr lang="zh-TW" altLang="zh-TW" dirty="0">
                <a:latin typeface="+mn-lt"/>
                <a:ea typeface="+mn-ea"/>
                <a:cs typeface="Times New Roman" pitchFamily="18" charset="0"/>
              </a:rPr>
              <a:t>鏽蝕</a:t>
            </a:r>
            <a:r>
              <a:rPr lang="zh-TW" altLang="en-US" dirty="0">
                <a:latin typeface="+mn-lt"/>
                <a:ea typeface="+mn-ea"/>
                <a:cs typeface="Times New Roman" pitchFamily="18" charset="0"/>
              </a:rPr>
              <a:t>情形</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86" y="2319980"/>
            <a:ext cx="2112457" cy="405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98485" y="6371482"/>
            <a:ext cx="2112457" cy="369332"/>
          </a:xfrm>
          <a:prstGeom prst="rect">
            <a:avLst/>
          </a:prstGeom>
        </p:spPr>
        <p:txBody>
          <a:bodyPr wrap="square">
            <a:spAutoFit/>
          </a:bodyPr>
          <a:lstStyle/>
          <a:p>
            <a:pPr algn="ctr"/>
            <a:r>
              <a:rPr lang="zh-TW" altLang="en-US" dirty="0">
                <a:cs typeface="Times New Roman" pitchFamily="18" charset="0"/>
              </a:rPr>
              <a:t>鹽霧測試結果</a:t>
            </a:r>
          </a:p>
        </p:txBody>
      </p:sp>
      <p:pic>
        <p:nvPicPr>
          <p:cNvPr id="17" name="圖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7842" y="4446614"/>
            <a:ext cx="3009444" cy="1924869"/>
          </a:xfrm>
          <a:prstGeom prst="rect">
            <a:avLst/>
          </a:prstGeom>
          <a:noFill/>
          <a:ln>
            <a:noFill/>
          </a:ln>
        </p:spPr>
      </p:pic>
      <p:pic>
        <p:nvPicPr>
          <p:cNvPr id="18" name="圖片 1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4703" y="4420121"/>
            <a:ext cx="1851138" cy="1951362"/>
          </a:xfrm>
          <a:prstGeom prst="rect">
            <a:avLst/>
          </a:prstGeom>
          <a:noFill/>
          <a:ln>
            <a:noFill/>
          </a:ln>
        </p:spPr>
      </p:pic>
      <p:sp>
        <p:nvSpPr>
          <p:cNvPr id="5" name="矩形 4"/>
          <p:cNvSpPr/>
          <p:nvPr/>
        </p:nvSpPr>
        <p:spPr>
          <a:xfrm>
            <a:off x="2864988" y="6415682"/>
            <a:ext cx="2492990" cy="369332"/>
          </a:xfrm>
          <a:prstGeom prst="rect">
            <a:avLst/>
          </a:prstGeom>
        </p:spPr>
        <p:txBody>
          <a:bodyPr wrap="none">
            <a:spAutoFit/>
          </a:bodyPr>
          <a:lstStyle/>
          <a:p>
            <a:r>
              <a:rPr lang="zh-TW" altLang="zh-TW" dirty="0">
                <a:cs typeface="Times New Roman" pitchFamily="18" charset="0"/>
              </a:rPr>
              <a:t>鍍鋅管及自攻螺絲鏽蝕</a:t>
            </a:r>
            <a:endParaRPr lang="zh-TW" altLang="en-US" dirty="0">
              <a:cs typeface="Times New Roman" pitchFamily="18" charset="0"/>
            </a:endParaRPr>
          </a:p>
        </p:txBody>
      </p:sp>
      <p:sp>
        <p:nvSpPr>
          <p:cNvPr id="20" name="矩形 19"/>
          <p:cNvSpPr/>
          <p:nvPr/>
        </p:nvSpPr>
        <p:spPr>
          <a:xfrm>
            <a:off x="6814865" y="4081099"/>
            <a:ext cx="2031325" cy="369332"/>
          </a:xfrm>
          <a:prstGeom prst="rect">
            <a:avLst/>
          </a:prstGeom>
        </p:spPr>
        <p:txBody>
          <a:bodyPr wrap="none">
            <a:spAutoFit/>
          </a:bodyPr>
          <a:lstStyle/>
          <a:p>
            <a:r>
              <a:rPr lang="zh-TW" altLang="en-US" dirty="0">
                <a:solidFill>
                  <a:prstClr val="black"/>
                </a:solidFill>
                <a:cs typeface="Times New Roman" pitchFamily="18" charset="0"/>
              </a:rPr>
              <a:t>十字型夾</a:t>
            </a:r>
            <a:r>
              <a:rPr lang="zh-TW" altLang="zh-TW" dirty="0">
                <a:cs typeface="Times New Roman" pitchFamily="18" charset="0"/>
              </a:rPr>
              <a:t>鏽蝕</a:t>
            </a:r>
            <a:r>
              <a:rPr lang="zh-TW" altLang="en-US" dirty="0">
                <a:cs typeface="Times New Roman" pitchFamily="18" charset="0"/>
              </a:rPr>
              <a:t>情形</a:t>
            </a:r>
          </a:p>
        </p:txBody>
      </p:sp>
      <p:sp>
        <p:nvSpPr>
          <p:cNvPr id="6" name="矩形 5"/>
          <p:cNvSpPr/>
          <p:nvPr/>
        </p:nvSpPr>
        <p:spPr>
          <a:xfrm>
            <a:off x="6111262" y="6415682"/>
            <a:ext cx="1818019" cy="369332"/>
          </a:xfrm>
          <a:prstGeom prst="rect">
            <a:avLst/>
          </a:prstGeom>
        </p:spPr>
        <p:txBody>
          <a:bodyPr wrap="square">
            <a:spAutoFit/>
          </a:bodyPr>
          <a:lstStyle/>
          <a:p>
            <a:r>
              <a:rPr lang="zh-TW" altLang="zh-TW" dirty="0">
                <a:cs typeface="Times New Roman" pitchFamily="18" charset="0"/>
              </a:rPr>
              <a:t>攻螺絲鏽蝕</a:t>
            </a:r>
            <a:r>
              <a:rPr lang="zh-TW" altLang="en-US" dirty="0">
                <a:cs typeface="Times New Roman" pitchFamily="18" charset="0"/>
              </a:rPr>
              <a:t>嚴重</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4222" y="1848709"/>
            <a:ext cx="1872612" cy="228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圖片 2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80219" y="1848709"/>
            <a:ext cx="1880706" cy="2286330"/>
          </a:xfrm>
          <a:prstGeom prst="rect">
            <a:avLst/>
          </a:prstGeom>
          <a:noFill/>
          <a:ln>
            <a:noFill/>
          </a:ln>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0241" y="1848709"/>
            <a:ext cx="2050265" cy="228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4268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0FA4CCC-F676-4ABF-BE81-7C29EE6A166F}" type="slidenum">
              <a:rPr lang="zh-TW" altLang="en-US" smtClean="0">
                <a:solidFill>
                  <a:prstClr val="black">
                    <a:tint val="75000"/>
                  </a:prstClr>
                </a:solidFill>
                <a:latin typeface="+mn-ea"/>
              </a:rPr>
              <a:pPr/>
              <a:t>26</a:t>
            </a:fld>
            <a:endParaRPr lang="zh-TW" altLang="en-US">
              <a:solidFill>
                <a:prstClr val="black">
                  <a:tint val="75000"/>
                </a:prstClr>
              </a:solidFill>
              <a:latin typeface="+mn-ea"/>
            </a:endParaRPr>
          </a:p>
        </p:txBody>
      </p:sp>
      <p:sp>
        <p:nvSpPr>
          <p:cNvPr id="5" name="圓角矩形 4"/>
          <p:cNvSpPr/>
          <p:nvPr/>
        </p:nvSpPr>
        <p:spPr>
          <a:xfrm>
            <a:off x="2371575" y="226793"/>
            <a:ext cx="4609120"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b="1" dirty="0">
                <a:solidFill>
                  <a:srgbClr val="0000FF"/>
                </a:solidFill>
                <a:latin typeface="+mn-ea"/>
                <a:cs typeface="Times New Roman" pitchFamily="18" charset="0"/>
              </a:rPr>
              <a:t>新式連結機構抗電化學腐蝕分析</a:t>
            </a:r>
          </a:p>
        </p:txBody>
      </p:sp>
      <p:sp>
        <p:nvSpPr>
          <p:cNvPr id="6" name="文字方塊 5"/>
          <p:cNvSpPr txBox="1">
            <a:spLocks noChangeArrowheads="1"/>
          </p:cNvSpPr>
          <p:nvPr/>
        </p:nvSpPr>
        <p:spPr bwMode="auto">
          <a:xfrm>
            <a:off x="2166005" y="2911911"/>
            <a:ext cx="189484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mn-ea"/>
                <a:ea typeface="+mn-ea"/>
                <a:cs typeface="Times New Roman" pitchFamily="18" charset="0"/>
              </a:rPr>
              <a:t>彈簧夾組合圖</a:t>
            </a:r>
          </a:p>
        </p:txBody>
      </p:sp>
      <p:pic>
        <p:nvPicPr>
          <p:cNvPr id="7" name="圖片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6005" y="836732"/>
            <a:ext cx="1894840" cy="2075180"/>
          </a:xfrm>
          <a:prstGeom prst="rect">
            <a:avLst/>
          </a:prstGeom>
          <a:noFill/>
          <a:ln>
            <a:noFill/>
          </a:ln>
        </p:spPr>
      </p:pic>
      <p:pic>
        <p:nvPicPr>
          <p:cNvPr id="8" name="圖片 7"/>
          <p:cNvPicPr/>
          <p:nvPr/>
        </p:nvPicPr>
        <p:blipFill>
          <a:blip r:embed="rId3">
            <a:extLst>
              <a:ext uri="{28A0092B-C50C-407E-A947-70E740481C1C}">
                <a14:useLocalDpi xmlns:a14="http://schemas.microsoft.com/office/drawing/2010/main" val="0"/>
              </a:ext>
            </a:extLst>
          </a:blip>
          <a:srcRect/>
          <a:stretch>
            <a:fillRect/>
          </a:stretch>
        </p:blipFill>
        <p:spPr bwMode="auto">
          <a:xfrm>
            <a:off x="4328663" y="826820"/>
            <a:ext cx="1832610" cy="2085092"/>
          </a:xfrm>
          <a:prstGeom prst="rect">
            <a:avLst/>
          </a:prstGeom>
          <a:noFill/>
          <a:ln>
            <a:noFill/>
          </a:ln>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6086" y="826820"/>
            <a:ext cx="2085091" cy="2085091"/>
          </a:xfrm>
          <a:prstGeom prst="rect">
            <a:avLst/>
          </a:prstGeom>
          <a:noFill/>
          <a:ln>
            <a:noFill/>
          </a:ln>
        </p:spPr>
      </p:pic>
      <p:sp>
        <p:nvSpPr>
          <p:cNvPr id="10" name="文字方塊 5"/>
          <p:cNvSpPr txBox="1">
            <a:spLocks noChangeArrowheads="1"/>
          </p:cNvSpPr>
          <p:nvPr/>
        </p:nvSpPr>
        <p:spPr bwMode="auto">
          <a:xfrm>
            <a:off x="4328663" y="2911912"/>
            <a:ext cx="1832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mn-ea"/>
                <a:ea typeface="+mn-ea"/>
                <a:cs typeface="Times New Roman" pitchFamily="18" charset="0"/>
              </a:rPr>
              <a:t>三通夾組合圖</a:t>
            </a:r>
          </a:p>
        </p:txBody>
      </p:sp>
      <p:sp>
        <p:nvSpPr>
          <p:cNvPr id="11" name="文字方塊 5"/>
          <p:cNvSpPr txBox="1">
            <a:spLocks noChangeArrowheads="1"/>
          </p:cNvSpPr>
          <p:nvPr/>
        </p:nvSpPr>
        <p:spPr bwMode="auto">
          <a:xfrm>
            <a:off x="6436085" y="2911911"/>
            <a:ext cx="2085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mn-ea"/>
                <a:ea typeface="+mn-ea"/>
                <a:cs typeface="Times New Roman" pitchFamily="18" charset="0"/>
              </a:rPr>
              <a:t>連結件鹽霧測試</a:t>
            </a:r>
          </a:p>
        </p:txBody>
      </p:sp>
      <p:sp>
        <p:nvSpPr>
          <p:cNvPr id="17" name="矩形 16"/>
          <p:cNvSpPr/>
          <p:nvPr/>
        </p:nvSpPr>
        <p:spPr>
          <a:xfrm>
            <a:off x="4344721" y="5869595"/>
            <a:ext cx="1800493" cy="646331"/>
          </a:xfrm>
          <a:prstGeom prst="rect">
            <a:avLst/>
          </a:prstGeom>
        </p:spPr>
        <p:txBody>
          <a:bodyPr wrap="none">
            <a:spAutoFit/>
          </a:bodyPr>
          <a:lstStyle/>
          <a:p>
            <a:pPr algn="ctr"/>
            <a:r>
              <a:rPr lang="zh-TW" altLang="en-US" dirty="0">
                <a:solidFill>
                  <a:prstClr val="black"/>
                </a:solidFill>
                <a:latin typeface="+mn-ea"/>
                <a:cs typeface="Times New Roman" pitchFamily="18" charset="0"/>
              </a:rPr>
              <a:t>新式十字連結件</a:t>
            </a:r>
            <a:endParaRPr lang="en-US" altLang="zh-TW" dirty="0">
              <a:solidFill>
                <a:prstClr val="black"/>
              </a:solidFill>
              <a:latin typeface="+mn-ea"/>
              <a:cs typeface="Times New Roman" pitchFamily="18" charset="0"/>
            </a:endParaRPr>
          </a:p>
          <a:p>
            <a:pPr algn="ctr"/>
            <a:r>
              <a:rPr lang="zh-TW" altLang="en-US" dirty="0">
                <a:solidFill>
                  <a:prstClr val="black"/>
                </a:solidFill>
                <a:latin typeface="+mn-ea"/>
                <a:cs typeface="Times New Roman" pitchFamily="18" charset="0"/>
              </a:rPr>
              <a:t>組合圖</a:t>
            </a:r>
          </a:p>
        </p:txBody>
      </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2101" y="3434268"/>
            <a:ext cx="1445734" cy="2435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625" y="3432388"/>
            <a:ext cx="1836009" cy="2278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文字方塊 5"/>
          <p:cNvSpPr txBox="1">
            <a:spLocks noChangeArrowheads="1"/>
          </p:cNvSpPr>
          <p:nvPr/>
        </p:nvSpPr>
        <p:spPr bwMode="auto">
          <a:xfrm>
            <a:off x="6436086" y="5743989"/>
            <a:ext cx="2085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mn-ea"/>
                <a:ea typeface="+mn-ea"/>
                <a:cs typeface="Times New Roman" pitchFamily="18" charset="0"/>
              </a:rPr>
              <a:t>新式十字連結件</a:t>
            </a:r>
            <a:endParaRPr lang="en-US" altLang="zh-TW" dirty="0">
              <a:solidFill>
                <a:prstClr val="black"/>
              </a:solidFill>
              <a:latin typeface="+mn-ea"/>
              <a:ea typeface="+mn-ea"/>
              <a:cs typeface="Times New Roman" pitchFamily="18" charset="0"/>
            </a:endParaRPr>
          </a:p>
          <a:p>
            <a:pPr algn="ctr"/>
            <a:r>
              <a:rPr lang="zh-TW" altLang="en-US" dirty="0">
                <a:solidFill>
                  <a:prstClr val="black"/>
                </a:solidFill>
                <a:latin typeface="+mn-ea"/>
                <a:ea typeface="+mn-ea"/>
                <a:cs typeface="Times New Roman" pitchFamily="18" charset="0"/>
              </a:rPr>
              <a:t>鹽霧測試</a:t>
            </a:r>
          </a:p>
        </p:txBody>
      </p:sp>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0290" y="3434269"/>
            <a:ext cx="2296431" cy="2435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矩形 22"/>
          <p:cNvSpPr/>
          <p:nvPr/>
        </p:nvSpPr>
        <p:spPr>
          <a:xfrm>
            <a:off x="1887425" y="5869597"/>
            <a:ext cx="2262158" cy="369332"/>
          </a:xfrm>
          <a:prstGeom prst="rect">
            <a:avLst/>
          </a:prstGeom>
        </p:spPr>
        <p:txBody>
          <a:bodyPr wrap="none">
            <a:spAutoFit/>
          </a:bodyPr>
          <a:lstStyle/>
          <a:p>
            <a:pPr algn="ctr"/>
            <a:r>
              <a:rPr lang="zh-TW" altLang="en-US" dirty="0">
                <a:solidFill>
                  <a:prstClr val="black"/>
                </a:solidFill>
                <a:latin typeface="+mn-ea"/>
                <a:cs typeface="Times New Roman" pitchFamily="18" charset="0"/>
              </a:rPr>
              <a:t>新式十字連結件組合</a:t>
            </a:r>
          </a:p>
        </p:txBody>
      </p:sp>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5483" y="836733"/>
            <a:ext cx="1110403" cy="2075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3751" y="826820"/>
            <a:ext cx="734482" cy="2085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4793" y="2912467"/>
            <a:ext cx="981865" cy="369332"/>
          </a:xfrm>
          <a:prstGeom prst="rect">
            <a:avLst/>
          </a:prstGeom>
        </p:spPr>
        <p:txBody>
          <a:bodyPr wrap="square">
            <a:spAutoFit/>
          </a:bodyPr>
          <a:lstStyle/>
          <a:p>
            <a:r>
              <a:rPr lang="zh-TW" altLang="en-US" dirty="0">
                <a:solidFill>
                  <a:prstClr val="black"/>
                </a:solidFill>
                <a:latin typeface="+mn-ea"/>
                <a:cs typeface="Times New Roman" pitchFamily="18" charset="0"/>
              </a:rPr>
              <a:t>彈簧夾</a:t>
            </a:r>
            <a:endParaRPr lang="zh-TW" altLang="en-US" dirty="0">
              <a:latin typeface="+mn-ea"/>
            </a:endParaRPr>
          </a:p>
        </p:txBody>
      </p:sp>
      <p:sp>
        <p:nvSpPr>
          <p:cNvPr id="27" name="矩形 26"/>
          <p:cNvSpPr/>
          <p:nvPr/>
        </p:nvSpPr>
        <p:spPr>
          <a:xfrm>
            <a:off x="1084021" y="2912467"/>
            <a:ext cx="981865" cy="369332"/>
          </a:xfrm>
          <a:prstGeom prst="rect">
            <a:avLst/>
          </a:prstGeom>
        </p:spPr>
        <p:txBody>
          <a:bodyPr wrap="square">
            <a:spAutoFit/>
          </a:bodyPr>
          <a:lstStyle/>
          <a:p>
            <a:r>
              <a:rPr lang="zh-TW" altLang="en-US" dirty="0">
                <a:solidFill>
                  <a:prstClr val="black"/>
                </a:solidFill>
                <a:latin typeface="+mn-ea"/>
                <a:cs typeface="Times New Roman" pitchFamily="18" charset="0"/>
              </a:rPr>
              <a:t>三通夾</a:t>
            </a:r>
            <a:endParaRPr lang="zh-TW" altLang="en-US" dirty="0">
              <a:latin typeface="+mn-ea"/>
            </a:endParaRPr>
          </a:p>
        </p:txBody>
      </p:sp>
      <p:sp>
        <p:nvSpPr>
          <p:cNvPr id="3" name="矩形 2"/>
          <p:cNvSpPr/>
          <p:nvPr/>
        </p:nvSpPr>
        <p:spPr>
          <a:xfrm>
            <a:off x="16114" y="5869595"/>
            <a:ext cx="1800493" cy="369332"/>
          </a:xfrm>
          <a:prstGeom prst="rect">
            <a:avLst/>
          </a:prstGeom>
        </p:spPr>
        <p:txBody>
          <a:bodyPr wrap="none">
            <a:spAutoFit/>
          </a:bodyPr>
          <a:lstStyle/>
          <a:p>
            <a:r>
              <a:rPr lang="zh-TW" altLang="en-US" dirty="0">
                <a:solidFill>
                  <a:prstClr val="black"/>
                </a:solidFill>
                <a:latin typeface="+mn-ea"/>
                <a:cs typeface="Times New Roman" pitchFamily="18" charset="0"/>
              </a:rPr>
              <a:t>新式十字連結件</a:t>
            </a:r>
            <a:endParaRPr lang="zh-TW" altLang="en-US" dirty="0">
              <a:latin typeface="+mn-ea"/>
            </a:endParaRPr>
          </a:p>
        </p:txBody>
      </p:sp>
      <p:pic>
        <p:nvPicPr>
          <p:cNvPr id="2055"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0169" y="3423823"/>
            <a:ext cx="1150515" cy="2445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0612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1912" y="3070663"/>
            <a:ext cx="2566603" cy="369332"/>
          </a:xfrm>
          <a:prstGeom prst="rect">
            <a:avLst/>
          </a:prstGeom>
        </p:spPr>
        <p:txBody>
          <a:bodyPr wrap="square">
            <a:spAutoFit/>
          </a:bodyPr>
          <a:lstStyle/>
          <a:p>
            <a:pPr algn="ctr"/>
            <a:r>
              <a:rPr lang="zh-TW" altLang="en-US" b="1" kern="100" dirty="0">
                <a:latin typeface="+mn-ea"/>
                <a:cs typeface="Times New Roman" pitchFamily="18" charset="0"/>
              </a:rPr>
              <a:t>連接件與橡膠結合圖</a:t>
            </a:r>
            <a:endParaRPr lang="zh-TW" altLang="en-US" dirty="0">
              <a:latin typeface="+mn-ea"/>
            </a:endParaRPr>
          </a:p>
        </p:txBody>
      </p:sp>
      <p:sp>
        <p:nvSpPr>
          <p:cNvPr id="10" name="矩形 9"/>
          <p:cNvSpPr/>
          <p:nvPr/>
        </p:nvSpPr>
        <p:spPr>
          <a:xfrm>
            <a:off x="2963323" y="3070663"/>
            <a:ext cx="3183037" cy="369332"/>
          </a:xfrm>
          <a:prstGeom prst="rect">
            <a:avLst/>
          </a:prstGeom>
        </p:spPr>
        <p:txBody>
          <a:bodyPr wrap="square">
            <a:spAutoFit/>
          </a:bodyPr>
          <a:lstStyle/>
          <a:p>
            <a:pPr algn="ctr"/>
            <a:r>
              <a:rPr lang="zh-TW" altLang="en-US" b="1" kern="100" dirty="0">
                <a:latin typeface="+mn-ea"/>
                <a:cs typeface="Times New Roman" pitchFamily="18" charset="0"/>
              </a:rPr>
              <a:t>連接件增加橡膠層</a:t>
            </a:r>
            <a:endParaRPr lang="zh-TW" altLang="en-US" dirty="0">
              <a:latin typeface="+mn-ea"/>
            </a:endParaRPr>
          </a:p>
        </p:txBody>
      </p:sp>
      <p:sp>
        <p:nvSpPr>
          <p:cNvPr id="11" name="投影片編號版面配置區 1"/>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latin typeface="+mn-ea"/>
              </a:rPr>
              <a:pPr>
                <a:defRPr/>
              </a:pPr>
              <a:t>27</a:t>
            </a:fld>
            <a:endParaRPr lang="zh-TW" altLang="en-US" dirty="0">
              <a:latin typeface="+mn-ea"/>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024" y="1410072"/>
            <a:ext cx="2566603" cy="1658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348285" y="673978"/>
            <a:ext cx="8458089" cy="707886"/>
          </a:xfrm>
          <a:prstGeom prst="rect">
            <a:avLst/>
          </a:prstGeom>
        </p:spPr>
        <p:txBody>
          <a:bodyPr wrap="square">
            <a:spAutoFit/>
          </a:bodyPr>
          <a:lstStyle/>
          <a:p>
            <a:r>
              <a:rPr lang="en-US" altLang="zh-TW" sz="2000" b="1" kern="100" dirty="0">
                <a:cs typeface="Times New Roman" pitchFamily="18" charset="0"/>
              </a:rPr>
              <a:t>1.</a:t>
            </a:r>
            <a:r>
              <a:rPr lang="zh-TW" altLang="en-US" sz="2000" b="1" kern="100" dirty="0">
                <a:cs typeface="Times New Roman" pitchFamily="18" charset="0"/>
              </a:rPr>
              <a:t>溫室連結件與鍍鋅鋼管接觸位置增加橡膠層，可以防止電化學腐蝕</a:t>
            </a:r>
            <a:endParaRPr lang="en-US" altLang="zh-TW" sz="2000" b="1" kern="100" dirty="0">
              <a:cs typeface="Times New Roman" pitchFamily="18" charset="0"/>
            </a:endParaRPr>
          </a:p>
          <a:p>
            <a:r>
              <a:rPr lang="en-US" altLang="zh-TW" sz="2000" b="1" kern="100" dirty="0">
                <a:cs typeface="Times New Roman" pitchFamily="18" charset="0"/>
              </a:rPr>
              <a:t>2.</a:t>
            </a:r>
            <a:r>
              <a:rPr lang="zh-TW" altLang="en-US" sz="2000" b="1" kern="100" dirty="0">
                <a:cs typeface="Times New Roman" pitchFamily="18" charset="0"/>
              </a:rPr>
              <a:t>橡膠層可防止金屬間摩擦刮傷，減少鍍鋅層磨耗</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3322" y="1412392"/>
            <a:ext cx="3183038" cy="1658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4643" y="1596269"/>
            <a:ext cx="282892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矩形 15"/>
          <p:cNvSpPr/>
          <p:nvPr/>
        </p:nvSpPr>
        <p:spPr>
          <a:xfrm>
            <a:off x="6264339" y="3070663"/>
            <a:ext cx="2839229" cy="369332"/>
          </a:xfrm>
          <a:prstGeom prst="rect">
            <a:avLst/>
          </a:prstGeom>
        </p:spPr>
        <p:txBody>
          <a:bodyPr wrap="square">
            <a:spAutoFit/>
          </a:bodyPr>
          <a:lstStyle/>
          <a:p>
            <a:pPr algn="ctr"/>
            <a:r>
              <a:rPr lang="zh-TW" altLang="en-US" b="1" kern="100" dirty="0">
                <a:latin typeface="+mn-ea"/>
                <a:cs typeface="Times New Roman" pitchFamily="18" charset="0"/>
              </a:rPr>
              <a:t>金屬橡膠複合示意圖</a:t>
            </a:r>
            <a:endParaRPr lang="zh-TW" altLang="en-US" dirty="0">
              <a:latin typeface="+mn-ea"/>
            </a:endParaRPr>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024" y="3460916"/>
            <a:ext cx="3175240" cy="3022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71912" y="6483371"/>
            <a:ext cx="3160351" cy="369331"/>
          </a:xfrm>
          <a:prstGeom prst="rect">
            <a:avLst/>
          </a:prstGeom>
        </p:spPr>
        <p:txBody>
          <a:bodyPr wrap="square">
            <a:spAutoFit/>
          </a:bodyPr>
          <a:lstStyle/>
          <a:p>
            <a:pPr algn="ctr"/>
            <a:r>
              <a:rPr lang="zh-TW" altLang="en-US" b="1" kern="100" dirty="0">
                <a:latin typeface="+mn-ea"/>
                <a:cs typeface="Times New Roman" pitchFamily="18" charset="0"/>
              </a:rPr>
              <a:t>連接件複合橡膠層組裝圖</a:t>
            </a:r>
            <a:endParaRPr lang="zh-TW" altLang="en-US" dirty="0">
              <a:latin typeface="+mn-ea"/>
            </a:endParaRPr>
          </a:p>
        </p:txBody>
      </p:sp>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451664"/>
            <a:ext cx="2362810" cy="304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矩形 19"/>
          <p:cNvSpPr/>
          <p:nvPr/>
        </p:nvSpPr>
        <p:spPr>
          <a:xfrm>
            <a:off x="3563889" y="6495040"/>
            <a:ext cx="2362810" cy="369332"/>
          </a:xfrm>
          <a:prstGeom prst="rect">
            <a:avLst/>
          </a:prstGeom>
        </p:spPr>
        <p:txBody>
          <a:bodyPr wrap="square">
            <a:spAutoFit/>
          </a:bodyPr>
          <a:lstStyle/>
          <a:p>
            <a:pPr algn="ctr"/>
            <a:r>
              <a:rPr lang="zh-TW" altLang="en-US" b="1" kern="100" dirty="0">
                <a:latin typeface="+mn-ea"/>
                <a:cs typeface="Times New Roman" pitchFamily="18" charset="0"/>
              </a:rPr>
              <a:t>金屬橡膠複合組裝圖</a:t>
            </a:r>
            <a:endParaRPr lang="zh-TW" altLang="en-US" dirty="0">
              <a:latin typeface="+mn-ea"/>
            </a:endParaRPr>
          </a:p>
        </p:txBody>
      </p:sp>
      <p:pic>
        <p:nvPicPr>
          <p:cNvPr id="308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27723" y="4232757"/>
            <a:ext cx="2940277" cy="2262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矩形 22"/>
          <p:cNvSpPr/>
          <p:nvPr/>
        </p:nvSpPr>
        <p:spPr>
          <a:xfrm>
            <a:off x="6027210" y="6495040"/>
            <a:ext cx="3141301" cy="369332"/>
          </a:xfrm>
          <a:prstGeom prst="rect">
            <a:avLst/>
          </a:prstGeom>
        </p:spPr>
        <p:txBody>
          <a:bodyPr wrap="square">
            <a:spAutoFit/>
          </a:bodyPr>
          <a:lstStyle/>
          <a:p>
            <a:pPr algn="ctr"/>
            <a:r>
              <a:rPr lang="zh-TW" altLang="en-US" b="1" kern="100" dirty="0">
                <a:latin typeface="+mn-ea"/>
                <a:cs typeface="Times New Roman" pitchFamily="18" charset="0"/>
              </a:rPr>
              <a:t>金屬橡膠複合連結件組裝圖</a:t>
            </a:r>
            <a:endParaRPr lang="zh-TW" altLang="en-US" dirty="0">
              <a:latin typeface="+mn-ea"/>
            </a:endParaRPr>
          </a:p>
        </p:txBody>
      </p:sp>
      <p:sp>
        <p:nvSpPr>
          <p:cNvPr id="17" name="圓角矩形 16"/>
          <p:cNvSpPr/>
          <p:nvPr/>
        </p:nvSpPr>
        <p:spPr>
          <a:xfrm>
            <a:off x="1863200" y="220200"/>
            <a:ext cx="5205111"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b="1" kern="100" dirty="0">
                <a:solidFill>
                  <a:srgbClr val="0000FF"/>
                </a:solidFill>
                <a:latin typeface="+mn-ea"/>
                <a:cs typeface="Times New Roman" pitchFamily="18" charset="0"/>
              </a:rPr>
              <a:t>簡易型溫室連結件抗電化學腐蝕設計</a:t>
            </a:r>
            <a:endParaRPr lang="zh-TW" altLang="en-US" sz="2400" b="1" dirty="0">
              <a:solidFill>
                <a:prstClr val="black"/>
              </a:solidFill>
              <a:latin typeface="+mn-ea"/>
              <a:cs typeface="Times New Roman" pitchFamily="18" charset="0"/>
            </a:endParaRPr>
          </a:p>
        </p:txBody>
      </p:sp>
    </p:spTree>
    <p:extLst>
      <p:ext uri="{BB962C8B-B14F-4D97-AF65-F5344CB8AC3E}">
        <p14:creationId xmlns:p14="http://schemas.microsoft.com/office/powerpoint/2010/main" val="3666042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xmlns="" id="{B1A897A7-FF62-4996-93ED-999B03C526EB}"/>
              </a:ext>
            </a:extLst>
          </p:cNvPr>
          <p:cNvPicPr>
            <a:picLocks noChangeAspect="1"/>
          </p:cNvPicPr>
          <p:nvPr/>
        </p:nvPicPr>
        <p:blipFill>
          <a:blip r:embed="rId2"/>
          <a:stretch>
            <a:fillRect/>
          </a:stretch>
        </p:blipFill>
        <p:spPr>
          <a:xfrm>
            <a:off x="11284" y="1053239"/>
            <a:ext cx="9144000" cy="5622860"/>
          </a:xfrm>
          <a:prstGeom prst="rect">
            <a:avLst/>
          </a:prstGeom>
        </p:spPr>
      </p:pic>
      <p:sp>
        <p:nvSpPr>
          <p:cNvPr id="20" name="標題 1">
            <a:extLst>
              <a:ext uri="{FF2B5EF4-FFF2-40B4-BE49-F238E27FC236}">
                <a16:creationId xmlns:a16="http://schemas.microsoft.com/office/drawing/2014/main" xmlns="" id="{5ED9A349-66B8-480A-AD22-3D3510D998DF}"/>
              </a:ext>
            </a:extLst>
          </p:cNvPr>
          <p:cNvSpPr txBox="1">
            <a:spLocks/>
          </p:cNvSpPr>
          <p:nvPr/>
        </p:nvSpPr>
        <p:spPr>
          <a:xfrm>
            <a:off x="350514" y="340529"/>
            <a:ext cx="4729486" cy="47934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altLang="zh-TW" sz="2600" b="1" dirty="0">
                <a:solidFill>
                  <a:schemeClr val="tx1"/>
                </a:solidFill>
              </a:rPr>
              <a:t>2.</a:t>
            </a:r>
            <a:r>
              <a:rPr lang="zh-TW" altLang="en-US" sz="2600" b="1" dirty="0">
                <a:solidFill>
                  <a:schemeClr val="tx1"/>
                </a:solidFill>
              </a:rPr>
              <a:t>強固型溫室連結件之腐蝕分析</a:t>
            </a:r>
            <a:endParaRPr lang="en-US" altLang="zh-TW" sz="2600" b="1" dirty="0">
              <a:solidFill>
                <a:schemeClr val="tx1"/>
              </a:solidFill>
            </a:endParaRPr>
          </a:p>
        </p:txBody>
      </p:sp>
    </p:spTree>
    <p:extLst>
      <p:ext uri="{BB962C8B-B14F-4D97-AF65-F5344CB8AC3E}">
        <p14:creationId xmlns:p14="http://schemas.microsoft.com/office/powerpoint/2010/main" val="3390488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xmlns="" id="{29AAFCCA-8291-4CE9-9599-F5DEEB2BCA49}"/>
                  </a:ext>
                </a:extLst>
              </p:cNvPr>
              <p:cNvGraphicFramePr>
                <a:graphicFrameLocks noGrp="1"/>
              </p:cNvGraphicFramePr>
              <p:nvPr>
                <p:extLst/>
              </p:nvPr>
            </p:nvGraphicFramePr>
            <p:xfrm>
              <a:off x="1199627" y="2646610"/>
              <a:ext cx="7189363" cy="1198140"/>
            </p:xfrm>
            <a:graphic>
              <a:graphicData uri="http://schemas.openxmlformats.org/drawingml/2006/table">
                <a:tbl>
                  <a:tblPr firstRow="1" bandRow="1">
                    <a:tableStyleId>{5940675A-B579-460E-94D1-54222C63F5DA}</a:tableStyleId>
                  </a:tblPr>
                  <a:tblGrid>
                    <a:gridCol w="937331">
                      <a:extLst>
                        <a:ext uri="{9D8B030D-6E8A-4147-A177-3AD203B41FA5}">
                          <a16:colId xmlns:a16="http://schemas.microsoft.com/office/drawing/2014/main" xmlns="" val="2989337267"/>
                        </a:ext>
                      </a:extLst>
                    </a:gridCol>
                    <a:gridCol w="850188">
                      <a:extLst>
                        <a:ext uri="{9D8B030D-6E8A-4147-A177-3AD203B41FA5}">
                          <a16:colId xmlns:a16="http://schemas.microsoft.com/office/drawing/2014/main" xmlns="" val="2311798100"/>
                        </a:ext>
                      </a:extLst>
                    </a:gridCol>
                    <a:gridCol w="874117">
                      <a:extLst>
                        <a:ext uri="{9D8B030D-6E8A-4147-A177-3AD203B41FA5}">
                          <a16:colId xmlns:a16="http://schemas.microsoft.com/office/drawing/2014/main" xmlns="" val="1527324945"/>
                        </a:ext>
                      </a:extLst>
                    </a:gridCol>
                    <a:gridCol w="1375015">
                      <a:extLst>
                        <a:ext uri="{9D8B030D-6E8A-4147-A177-3AD203B41FA5}">
                          <a16:colId xmlns:a16="http://schemas.microsoft.com/office/drawing/2014/main" xmlns="" val="1778804626"/>
                        </a:ext>
                      </a:extLst>
                    </a:gridCol>
                    <a:gridCol w="1807161">
                      <a:extLst>
                        <a:ext uri="{9D8B030D-6E8A-4147-A177-3AD203B41FA5}">
                          <a16:colId xmlns:a16="http://schemas.microsoft.com/office/drawing/2014/main" xmlns="" val="2942868009"/>
                        </a:ext>
                      </a:extLst>
                    </a:gridCol>
                    <a:gridCol w="1345551">
                      <a:extLst>
                        <a:ext uri="{9D8B030D-6E8A-4147-A177-3AD203B41FA5}">
                          <a16:colId xmlns:a16="http://schemas.microsoft.com/office/drawing/2014/main" xmlns="" val="2055064786"/>
                        </a:ext>
                      </a:extLst>
                    </a:gridCol>
                  </a:tblGrid>
                  <a:tr h="399380">
                    <a:tc>
                      <a:txBody>
                        <a:bodyPr/>
                        <a:lstStyle/>
                        <a:p>
                          <a:endParaRPr lang="zh-TW" altLang="en-US" sz="1600" b="1" dirty="0"/>
                        </a:p>
                      </a:txBody>
                      <a:tcPr marL="51435" marR="51435" marT="25718" marB="25718" anchor="ctr">
                        <a:lnTlToBr w="12700" cap="flat" cmpd="sng" algn="ctr">
                          <a:solidFill>
                            <a:schemeClr val="tx1"/>
                          </a:solidFill>
                          <a:prstDash val="solid"/>
                          <a:round/>
                          <a:headEnd type="none" w="med" len="med"/>
                          <a:tailEnd type="none" w="med" len="med"/>
                        </a:lnTlToBr>
                        <a:solidFill>
                          <a:schemeClr val="accent5">
                            <a:lumMod val="20000"/>
                            <a:lumOff val="80000"/>
                          </a:schemeClr>
                        </a:solidFill>
                      </a:tcPr>
                    </a:tc>
                    <a:tc>
                      <a:txBody>
                        <a:bodyPr/>
                        <a:lstStyle/>
                        <a:p>
                          <a:pPr algn="ctr"/>
                          <a:r>
                            <a:rPr lang="zh-TW" altLang="en-US" sz="1600" b="1" dirty="0"/>
                            <a:t>螺絲</a:t>
                          </a:r>
                          <a:r>
                            <a:rPr lang="en-US" altLang="zh-TW" sz="1600" b="1" dirty="0"/>
                            <a:t>1</a:t>
                          </a:r>
                          <a:endParaRPr lang="zh-TW" altLang="en-US" sz="1600" b="1" dirty="0"/>
                        </a:p>
                      </a:txBody>
                      <a:tcPr marL="51435" marR="51435" marT="25718" marB="25718" anchor="ctr">
                        <a:solidFill>
                          <a:schemeClr val="accent5">
                            <a:lumMod val="20000"/>
                            <a:lumOff val="80000"/>
                          </a:schemeClr>
                        </a:solidFill>
                      </a:tcPr>
                    </a:tc>
                    <a:tc>
                      <a:txBody>
                        <a:bodyPr/>
                        <a:lstStyle/>
                        <a:p>
                          <a:pPr algn="ctr"/>
                          <a:r>
                            <a:rPr lang="zh-TW" altLang="en-US" sz="1600" b="1" dirty="0"/>
                            <a:t>螺絲</a:t>
                          </a:r>
                          <a:r>
                            <a:rPr lang="en-US" altLang="zh-TW" sz="1600" b="1" dirty="0"/>
                            <a:t>2</a:t>
                          </a:r>
                          <a:endParaRPr lang="zh-TW" altLang="en-US" sz="1600" b="1" dirty="0"/>
                        </a:p>
                      </a:txBody>
                      <a:tcPr marL="51435" marR="51435" marT="25718" marB="25718" anchor="ctr">
                        <a:solidFill>
                          <a:schemeClr val="accent5">
                            <a:lumMod val="20000"/>
                            <a:lumOff val="80000"/>
                          </a:schemeClr>
                        </a:solidFill>
                      </a:tcPr>
                    </a:tc>
                    <a:tc>
                      <a:txBody>
                        <a:bodyPr/>
                        <a:lstStyle/>
                        <a:p>
                          <a:pPr algn="ctr"/>
                          <a:r>
                            <a:rPr lang="zh-TW" altLang="en-US" sz="1600" b="1" dirty="0"/>
                            <a:t>螺絲</a:t>
                          </a:r>
                          <a:r>
                            <a:rPr lang="en-US" altLang="zh-TW" sz="1600" b="1" dirty="0"/>
                            <a:t>3</a:t>
                          </a:r>
                          <a:endParaRPr lang="zh-TW" altLang="en-US" sz="1600" b="1" dirty="0"/>
                        </a:p>
                      </a:txBody>
                      <a:tcPr marL="51435" marR="51435" marT="25718" marB="25718" anchor="ctr">
                        <a:solidFill>
                          <a:schemeClr val="accent5">
                            <a:lumMod val="20000"/>
                            <a:lumOff val="80000"/>
                          </a:schemeClr>
                        </a:solidFill>
                      </a:tcPr>
                    </a:tc>
                    <a:tc>
                      <a:txBody>
                        <a:bodyPr/>
                        <a:lstStyle/>
                        <a:p>
                          <a:pPr algn="ctr"/>
                          <a:r>
                            <a:rPr lang="zh-TW" altLang="en-US" sz="1600" b="1" dirty="0"/>
                            <a:t>螺絲</a:t>
                          </a:r>
                          <a:r>
                            <a:rPr lang="en-US" altLang="zh-TW" sz="1600" b="1" dirty="0"/>
                            <a:t>4</a:t>
                          </a:r>
                          <a:endParaRPr lang="zh-TW" altLang="en-US" sz="1600" b="1" dirty="0"/>
                        </a:p>
                      </a:txBody>
                      <a:tcPr marL="51435" marR="51435" marT="25718" marB="25718" anchor="ctr">
                        <a:solidFill>
                          <a:schemeClr val="accent5">
                            <a:lumMod val="20000"/>
                            <a:lumOff val="80000"/>
                          </a:schemeClr>
                        </a:solidFill>
                      </a:tcPr>
                    </a:tc>
                    <a:tc>
                      <a:txBody>
                        <a:bodyPr/>
                        <a:lstStyle/>
                        <a:p>
                          <a:pPr algn="ctr"/>
                          <a:r>
                            <a:rPr lang="zh-TW" altLang="en-US" sz="1600" b="1" i="0" dirty="0">
                              <a:latin typeface="+mn-lt"/>
                            </a:rPr>
                            <a:t>螺栓</a:t>
                          </a:r>
                          <a14:m>
                            <m:oMath xmlns:m="http://schemas.openxmlformats.org/officeDocument/2006/math">
                              <m:r>
                                <a:rPr lang="zh-TW" altLang="en-US" sz="1600" b="1" i="1" smtClean="0">
                                  <a:latin typeface="Cambria Math" panose="02040503050406030204" pitchFamily="18" charset="0"/>
                                </a:rPr>
                                <m:t>∅</m:t>
                              </m:r>
                              <m:r>
                                <a:rPr lang="en-US" altLang="zh-TW" sz="1600" b="1" i="1" smtClean="0">
                                  <a:latin typeface="Cambria Math" panose="02040503050406030204" pitchFamily="18" charset="0"/>
                                </a:rPr>
                                <m:t>1</m:t>
                              </m:r>
                            </m:oMath>
                          </a14:m>
                          <a:r>
                            <a:rPr lang="en-US" altLang="zh-TW" sz="1600" b="1" dirty="0"/>
                            <a:t>4</a:t>
                          </a:r>
                        </a:p>
                      </a:txBody>
                      <a:tcPr marL="51435" marR="51435" marT="25718" marB="25718" anchor="ctr">
                        <a:solidFill>
                          <a:schemeClr val="accent5">
                            <a:lumMod val="20000"/>
                            <a:lumOff val="80000"/>
                          </a:schemeClr>
                        </a:solidFill>
                      </a:tcPr>
                    </a:tc>
                    <a:extLst>
                      <a:ext uri="{0D108BD9-81ED-4DB2-BD59-A6C34878D82A}">
                        <a16:rowId xmlns:a16="http://schemas.microsoft.com/office/drawing/2014/main" xmlns="" val="4179464173"/>
                      </a:ext>
                    </a:extLst>
                  </a:tr>
                  <a:tr h="399380">
                    <a:tc>
                      <a:txBody>
                        <a:bodyPr/>
                        <a:lstStyle/>
                        <a:p>
                          <a:pPr algn="ctr"/>
                          <a:r>
                            <a:rPr lang="en-US" altLang="zh-TW" sz="1600" b="1" dirty="0"/>
                            <a:t>T</a:t>
                          </a:r>
                          <a:endParaRPr lang="zh-TW" altLang="en-US" sz="1600" b="1" dirty="0"/>
                        </a:p>
                      </a:txBody>
                      <a:tcPr marL="51435" marR="51435" marT="25718" marB="25718" anchor="ctr">
                        <a:solidFill>
                          <a:schemeClr val="accent5">
                            <a:lumMod val="20000"/>
                            <a:lumOff val="80000"/>
                          </a:schemeClr>
                        </a:solidFill>
                      </a:tcPr>
                    </a:tc>
                    <a:tc>
                      <a:txBody>
                        <a:bodyPr/>
                        <a:lstStyle/>
                        <a:p>
                          <a:pPr algn="ctr"/>
                          <a:r>
                            <a:rPr lang="zh-TW" altLang="en-US" sz="1600" dirty="0"/>
                            <a:t>不銹鋼</a:t>
                          </a:r>
                        </a:p>
                      </a:txBody>
                      <a:tcPr marL="51435" marR="51435" marT="25718" marB="25718" anchor="ctr"/>
                    </a:tc>
                    <a:tc>
                      <a:txBody>
                        <a:bodyPr/>
                        <a:lstStyle/>
                        <a:p>
                          <a:pPr algn="ctr"/>
                          <a:r>
                            <a:rPr lang="zh-TW" altLang="en-US" sz="1600" dirty="0"/>
                            <a:t>不銹鋼</a:t>
                          </a:r>
                        </a:p>
                      </a:txBody>
                      <a:tcPr marL="51435" marR="51435" marT="25718" marB="2571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不銹鋼</a:t>
                          </a:r>
                          <a:r>
                            <a:rPr lang="en-US" altLang="zh-TW" sz="1600" dirty="0"/>
                            <a:t>+</a:t>
                          </a:r>
                          <a:r>
                            <a:rPr lang="zh-TW" altLang="en-US" sz="1600" dirty="0"/>
                            <a:t>墊片</a:t>
                          </a:r>
                        </a:p>
                      </a:txBody>
                      <a:tcPr marL="51435" marR="51435" marT="25718" marB="25718" anchor="ctr"/>
                    </a:tc>
                    <a:tc>
                      <a:txBody>
                        <a:bodyPr/>
                        <a:lstStyle/>
                        <a:p>
                          <a:pPr algn="ctr"/>
                          <a:r>
                            <a:rPr lang="zh-TW" altLang="en-US" sz="1600" dirty="0"/>
                            <a:t>不銹鋼</a:t>
                          </a:r>
                          <a:r>
                            <a:rPr lang="en-US" altLang="zh-TW" sz="1600" dirty="0"/>
                            <a:t>+</a:t>
                          </a:r>
                          <a:r>
                            <a:rPr lang="zh-TW" altLang="en-US" sz="1600" dirty="0"/>
                            <a:t>複合墊片</a:t>
                          </a:r>
                        </a:p>
                      </a:txBody>
                      <a:tcPr marL="51435" marR="51435" marT="25718" marB="25718" anchor="ctr"/>
                    </a:tc>
                    <a:tc>
                      <a:txBody>
                        <a:bodyPr/>
                        <a:lstStyle/>
                        <a:p>
                          <a:pPr algn="ctr"/>
                          <a:r>
                            <a:rPr lang="zh-TW" altLang="en-US" sz="1600" dirty="0"/>
                            <a:t>鍍鋅</a:t>
                          </a:r>
                          <a:r>
                            <a:rPr lang="en-US" altLang="zh-TW" sz="1600" dirty="0"/>
                            <a:t>+</a:t>
                          </a:r>
                          <a:r>
                            <a:rPr lang="zh-TW" altLang="en-US" sz="1600" dirty="0"/>
                            <a:t>墊片</a:t>
                          </a:r>
                          <a:endParaRPr lang="en-US" altLang="zh-TW" sz="1600" dirty="0"/>
                        </a:p>
                      </a:txBody>
                      <a:tcPr marL="51435" marR="51435" marT="25718" marB="2571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612161473"/>
                      </a:ext>
                    </a:extLst>
                  </a:tr>
                  <a:tr h="399380">
                    <a:tc>
                      <a:txBody>
                        <a:bodyPr/>
                        <a:lstStyle/>
                        <a:p>
                          <a:pPr algn="ctr"/>
                          <a:r>
                            <a:rPr lang="en-US" altLang="zh-TW" sz="1600" b="1" dirty="0"/>
                            <a:t>T’</a:t>
                          </a:r>
                          <a:endParaRPr lang="zh-TW" altLang="en-US" sz="1600" b="1" dirty="0"/>
                        </a:p>
                      </a:txBody>
                      <a:tcPr marL="51435" marR="51435" marT="25718" marB="25718" anchor="ctr">
                        <a:solidFill>
                          <a:schemeClr val="accent5">
                            <a:lumMod val="20000"/>
                            <a:lumOff val="80000"/>
                          </a:schemeClr>
                        </a:solidFill>
                      </a:tcPr>
                    </a:tc>
                    <a:tc>
                      <a:txBody>
                        <a:bodyPr/>
                        <a:lstStyle/>
                        <a:p>
                          <a:pPr algn="ctr"/>
                          <a:r>
                            <a:rPr lang="zh-TW" altLang="en-US" sz="1600" dirty="0"/>
                            <a:t>鍍鋅</a:t>
                          </a:r>
                        </a:p>
                      </a:txBody>
                      <a:tcPr marL="51435" marR="51435" marT="25718" marB="25718" anchor="ctr"/>
                    </a:tc>
                    <a:tc>
                      <a:txBody>
                        <a:bodyPr/>
                        <a:lstStyle/>
                        <a:p>
                          <a:pPr algn="ctr"/>
                          <a:r>
                            <a:rPr lang="zh-TW" altLang="en-US" sz="1600" dirty="0"/>
                            <a:t>鍍鋅</a:t>
                          </a:r>
                        </a:p>
                      </a:txBody>
                      <a:tcPr marL="51435" marR="51435" marT="25718" marB="25718" anchor="ctr"/>
                    </a:tc>
                    <a:tc>
                      <a:txBody>
                        <a:bodyPr/>
                        <a:lstStyle/>
                        <a:p>
                          <a:pPr algn="ctr"/>
                          <a:r>
                            <a:rPr lang="zh-TW" altLang="en-US" sz="1600" dirty="0"/>
                            <a:t>鍍鋅</a:t>
                          </a:r>
                          <a:r>
                            <a:rPr lang="en-US" altLang="zh-TW" sz="1600" dirty="0"/>
                            <a:t>+</a:t>
                          </a:r>
                          <a:r>
                            <a:rPr lang="zh-TW" altLang="en-US" sz="1600" dirty="0"/>
                            <a:t>墊片</a:t>
                          </a:r>
                        </a:p>
                      </a:txBody>
                      <a:tcPr marL="51435" marR="51435" marT="25718" marB="25718" anchor="ctr"/>
                    </a:tc>
                    <a:tc>
                      <a:txBody>
                        <a:bodyPr/>
                        <a:lstStyle/>
                        <a:p>
                          <a:pPr algn="ctr"/>
                          <a:r>
                            <a:rPr lang="zh-TW" altLang="en-US" sz="1600" dirty="0"/>
                            <a:t>鍍鋅</a:t>
                          </a:r>
                          <a:r>
                            <a:rPr lang="en-US" altLang="zh-TW" sz="1600" dirty="0"/>
                            <a:t>+</a:t>
                          </a:r>
                          <a:r>
                            <a:rPr lang="zh-TW" altLang="en-US" sz="1600" dirty="0"/>
                            <a:t>複合墊片</a:t>
                          </a:r>
                        </a:p>
                      </a:txBody>
                      <a:tcPr marL="51435" marR="51435" marT="25718" marB="25718" anchor="ctr"/>
                    </a:tc>
                    <a:tc>
                      <a:txBody>
                        <a:bodyPr/>
                        <a:lstStyle/>
                        <a:p>
                          <a:pPr algn="ctr"/>
                          <a:r>
                            <a:rPr lang="zh-TW" altLang="en-US" sz="1600" dirty="0"/>
                            <a:t>不銹鋼</a:t>
                          </a:r>
                          <a:r>
                            <a:rPr lang="en-US" altLang="zh-TW" sz="1600" dirty="0"/>
                            <a:t>+</a:t>
                          </a:r>
                          <a:r>
                            <a:rPr lang="zh-TW" altLang="en-US" sz="1600" dirty="0"/>
                            <a:t>墊片</a:t>
                          </a:r>
                        </a:p>
                      </a:txBody>
                      <a:tcPr marL="51435" marR="51435" marT="25718" marB="25718" anchor="ctr"/>
                    </a:tc>
                    <a:extLst>
                      <a:ext uri="{0D108BD9-81ED-4DB2-BD59-A6C34878D82A}">
                        <a16:rowId xmlns:a16="http://schemas.microsoft.com/office/drawing/2014/main" xmlns="" val="1634928967"/>
                      </a:ext>
                    </a:extLst>
                  </a:tr>
                </a:tbl>
              </a:graphicData>
            </a:graphic>
          </p:graphicFrame>
        </mc:Choice>
        <mc:Fallback xmlns="">
          <p:graphicFrame>
            <p:nvGraphicFramePr>
              <p:cNvPr id="13" name="表格 12">
                <a:extLst>
                  <a:ext uri="{FF2B5EF4-FFF2-40B4-BE49-F238E27FC236}">
                    <a16:creationId xmlns:a16="http://schemas.microsoft.com/office/drawing/2014/main" id="{29AAFCCA-8291-4CE9-9599-F5DEEB2BCA49}"/>
                  </a:ext>
                </a:extLst>
              </p:cNvPr>
              <p:cNvGraphicFramePr>
                <a:graphicFrameLocks noGrp="1"/>
              </p:cNvGraphicFramePr>
              <p:nvPr>
                <p:extLst>
                  <p:ext uri="{D42A27DB-BD31-4B8C-83A1-F6EECF244321}">
                    <p14:modId xmlns:p14="http://schemas.microsoft.com/office/powerpoint/2010/main" val="3765745643"/>
                  </p:ext>
                </p:extLst>
              </p:nvPr>
            </p:nvGraphicFramePr>
            <p:xfrm>
              <a:off x="1199627" y="2646610"/>
              <a:ext cx="7189363" cy="1198140"/>
            </p:xfrm>
            <a:graphic>
              <a:graphicData uri="http://schemas.openxmlformats.org/drawingml/2006/table">
                <a:tbl>
                  <a:tblPr firstRow="1" bandRow="1">
                    <a:tableStyleId>{5940675A-B579-460E-94D1-54222C63F5DA}</a:tableStyleId>
                  </a:tblPr>
                  <a:tblGrid>
                    <a:gridCol w="937331">
                      <a:extLst>
                        <a:ext uri="{9D8B030D-6E8A-4147-A177-3AD203B41FA5}">
                          <a16:colId xmlns:a16="http://schemas.microsoft.com/office/drawing/2014/main" val="2989337267"/>
                        </a:ext>
                      </a:extLst>
                    </a:gridCol>
                    <a:gridCol w="850188">
                      <a:extLst>
                        <a:ext uri="{9D8B030D-6E8A-4147-A177-3AD203B41FA5}">
                          <a16:colId xmlns:a16="http://schemas.microsoft.com/office/drawing/2014/main" val="2311798100"/>
                        </a:ext>
                      </a:extLst>
                    </a:gridCol>
                    <a:gridCol w="874117">
                      <a:extLst>
                        <a:ext uri="{9D8B030D-6E8A-4147-A177-3AD203B41FA5}">
                          <a16:colId xmlns:a16="http://schemas.microsoft.com/office/drawing/2014/main" val="1527324945"/>
                        </a:ext>
                      </a:extLst>
                    </a:gridCol>
                    <a:gridCol w="1375015">
                      <a:extLst>
                        <a:ext uri="{9D8B030D-6E8A-4147-A177-3AD203B41FA5}">
                          <a16:colId xmlns:a16="http://schemas.microsoft.com/office/drawing/2014/main" val="1778804626"/>
                        </a:ext>
                      </a:extLst>
                    </a:gridCol>
                    <a:gridCol w="1807161">
                      <a:extLst>
                        <a:ext uri="{9D8B030D-6E8A-4147-A177-3AD203B41FA5}">
                          <a16:colId xmlns:a16="http://schemas.microsoft.com/office/drawing/2014/main" val="2942868009"/>
                        </a:ext>
                      </a:extLst>
                    </a:gridCol>
                    <a:gridCol w="1345551">
                      <a:extLst>
                        <a:ext uri="{9D8B030D-6E8A-4147-A177-3AD203B41FA5}">
                          <a16:colId xmlns:a16="http://schemas.microsoft.com/office/drawing/2014/main" val="2055064786"/>
                        </a:ext>
                      </a:extLst>
                    </a:gridCol>
                  </a:tblGrid>
                  <a:tr h="399380">
                    <a:tc>
                      <a:txBody>
                        <a:bodyPr/>
                        <a:lstStyle/>
                        <a:p>
                          <a:endParaRPr lang="zh-TW" altLang="en-US" sz="1600" b="1" dirty="0"/>
                        </a:p>
                      </a:txBody>
                      <a:tcPr marL="51435" marR="51435" marT="25718" marB="25718" anchor="ctr">
                        <a:lnTlToBr w="12700" cap="flat" cmpd="sng" algn="ctr">
                          <a:solidFill>
                            <a:schemeClr val="tx1"/>
                          </a:solidFill>
                          <a:prstDash val="solid"/>
                          <a:round/>
                          <a:headEnd type="none" w="med" len="med"/>
                          <a:tailEnd type="none" w="med" len="med"/>
                        </a:lnTlToBr>
                        <a:solidFill>
                          <a:schemeClr val="accent5">
                            <a:lumMod val="20000"/>
                            <a:lumOff val="80000"/>
                          </a:schemeClr>
                        </a:solidFill>
                      </a:tcPr>
                    </a:tc>
                    <a:tc>
                      <a:txBody>
                        <a:bodyPr/>
                        <a:lstStyle/>
                        <a:p>
                          <a:pPr algn="ctr"/>
                          <a:r>
                            <a:rPr lang="zh-TW" altLang="en-US" sz="1600" b="1" dirty="0"/>
                            <a:t>螺絲</a:t>
                          </a:r>
                          <a:r>
                            <a:rPr lang="en-US" altLang="zh-TW" sz="1600" b="1" dirty="0"/>
                            <a:t>1</a:t>
                          </a:r>
                          <a:endParaRPr lang="zh-TW" altLang="en-US" sz="1600" b="1" dirty="0"/>
                        </a:p>
                      </a:txBody>
                      <a:tcPr marL="51435" marR="51435" marT="25718" marB="25718" anchor="ctr">
                        <a:solidFill>
                          <a:schemeClr val="accent5">
                            <a:lumMod val="20000"/>
                            <a:lumOff val="80000"/>
                          </a:schemeClr>
                        </a:solidFill>
                      </a:tcPr>
                    </a:tc>
                    <a:tc>
                      <a:txBody>
                        <a:bodyPr/>
                        <a:lstStyle/>
                        <a:p>
                          <a:pPr algn="ctr"/>
                          <a:r>
                            <a:rPr lang="zh-TW" altLang="en-US" sz="1600" b="1" dirty="0"/>
                            <a:t>螺絲</a:t>
                          </a:r>
                          <a:r>
                            <a:rPr lang="en-US" altLang="zh-TW" sz="1600" b="1" dirty="0"/>
                            <a:t>2</a:t>
                          </a:r>
                          <a:endParaRPr lang="zh-TW" altLang="en-US" sz="1600" b="1" dirty="0"/>
                        </a:p>
                      </a:txBody>
                      <a:tcPr marL="51435" marR="51435" marT="25718" marB="25718" anchor="ctr">
                        <a:solidFill>
                          <a:schemeClr val="accent5">
                            <a:lumMod val="20000"/>
                            <a:lumOff val="80000"/>
                          </a:schemeClr>
                        </a:solidFill>
                      </a:tcPr>
                    </a:tc>
                    <a:tc>
                      <a:txBody>
                        <a:bodyPr/>
                        <a:lstStyle/>
                        <a:p>
                          <a:pPr algn="ctr"/>
                          <a:r>
                            <a:rPr lang="zh-TW" altLang="en-US" sz="1600" b="1" dirty="0"/>
                            <a:t>螺絲</a:t>
                          </a:r>
                          <a:r>
                            <a:rPr lang="en-US" altLang="zh-TW" sz="1600" b="1" dirty="0"/>
                            <a:t>3</a:t>
                          </a:r>
                          <a:endParaRPr lang="zh-TW" altLang="en-US" sz="1600" b="1" dirty="0"/>
                        </a:p>
                      </a:txBody>
                      <a:tcPr marL="51435" marR="51435" marT="25718" marB="25718" anchor="ctr">
                        <a:solidFill>
                          <a:schemeClr val="accent5">
                            <a:lumMod val="20000"/>
                            <a:lumOff val="80000"/>
                          </a:schemeClr>
                        </a:solidFill>
                      </a:tcPr>
                    </a:tc>
                    <a:tc>
                      <a:txBody>
                        <a:bodyPr/>
                        <a:lstStyle/>
                        <a:p>
                          <a:pPr algn="ctr"/>
                          <a:r>
                            <a:rPr lang="zh-TW" altLang="en-US" sz="1600" b="1" dirty="0"/>
                            <a:t>螺絲</a:t>
                          </a:r>
                          <a:r>
                            <a:rPr lang="en-US" altLang="zh-TW" sz="1600" b="1" dirty="0"/>
                            <a:t>4</a:t>
                          </a:r>
                          <a:endParaRPr lang="zh-TW" altLang="en-US" sz="1600" b="1" dirty="0"/>
                        </a:p>
                      </a:txBody>
                      <a:tcPr marL="51435" marR="51435" marT="25718" marB="25718" anchor="ctr">
                        <a:solidFill>
                          <a:schemeClr val="accent5">
                            <a:lumMod val="20000"/>
                            <a:lumOff val="80000"/>
                          </a:schemeClr>
                        </a:solidFill>
                      </a:tcPr>
                    </a:tc>
                    <a:tc>
                      <a:txBody>
                        <a:bodyPr/>
                        <a:lstStyle/>
                        <a:p>
                          <a:endParaRPr lang="zh-TW"/>
                        </a:p>
                      </a:txBody>
                      <a:tcPr marL="51435" marR="51435" marT="25718" marB="25718" anchor="ctr">
                        <a:blipFill>
                          <a:blip r:embed="rId2"/>
                          <a:stretch>
                            <a:fillRect l="-434842" t="-1515" r="-905" b="-209091"/>
                          </a:stretch>
                        </a:blipFill>
                      </a:tcPr>
                    </a:tc>
                    <a:extLst>
                      <a:ext uri="{0D108BD9-81ED-4DB2-BD59-A6C34878D82A}">
                        <a16:rowId xmlns:a16="http://schemas.microsoft.com/office/drawing/2014/main" val="4179464173"/>
                      </a:ext>
                    </a:extLst>
                  </a:tr>
                  <a:tr h="399380">
                    <a:tc>
                      <a:txBody>
                        <a:bodyPr/>
                        <a:lstStyle/>
                        <a:p>
                          <a:pPr algn="ctr"/>
                          <a:r>
                            <a:rPr lang="en-US" altLang="zh-TW" sz="1600" b="1" dirty="0"/>
                            <a:t>T</a:t>
                          </a:r>
                          <a:endParaRPr lang="zh-TW" altLang="en-US" sz="1600" b="1" dirty="0"/>
                        </a:p>
                      </a:txBody>
                      <a:tcPr marL="51435" marR="51435" marT="25718" marB="25718" anchor="ctr">
                        <a:solidFill>
                          <a:schemeClr val="accent5">
                            <a:lumMod val="20000"/>
                            <a:lumOff val="80000"/>
                          </a:schemeClr>
                        </a:solidFill>
                      </a:tcPr>
                    </a:tc>
                    <a:tc>
                      <a:txBody>
                        <a:bodyPr/>
                        <a:lstStyle/>
                        <a:p>
                          <a:pPr algn="ctr"/>
                          <a:r>
                            <a:rPr lang="zh-TW" altLang="en-US" sz="1600" dirty="0"/>
                            <a:t>不銹鋼</a:t>
                          </a:r>
                        </a:p>
                      </a:txBody>
                      <a:tcPr marL="51435" marR="51435" marT="25718" marB="25718" anchor="ctr"/>
                    </a:tc>
                    <a:tc>
                      <a:txBody>
                        <a:bodyPr/>
                        <a:lstStyle/>
                        <a:p>
                          <a:pPr algn="ctr"/>
                          <a:r>
                            <a:rPr lang="zh-TW" altLang="en-US" sz="1600" dirty="0"/>
                            <a:t>不銹鋼</a:t>
                          </a:r>
                        </a:p>
                      </a:txBody>
                      <a:tcPr marL="51435" marR="51435" marT="25718" marB="2571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不銹鋼</a:t>
                          </a:r>
                          <a:r>
                            <a:rPr lang="en-US" altLang="zh-TW" sz="1600" dirty="0"/>
                            <a:t>+</a:t>
                          </a:r>
                          <a:r>
                            <a:rPr lang="zh-TW" altLang="en-US" sz="1600" dirty="0"/>
                            <a:t>墊片</a:t>
                          </a:r>
                        </a:p>
                      </a:txBody>
                      <a:tcPr marL="51435" marR="51435" marT="25718" marB="25718" anchor="ctr"/>
                    </a:tc>
                    <a:tc>
                      <a:txBody>
                        <a:bodyPr/>
                        <a:lstStyle/>
                        <a:p>
                          <a:pPr algn="ctr"/>
                          <a:r>
                            <a:rPr lang="zh-TW" altLang="en-US" sz="1600" dirty="0"/>
                            <a:t>不銹鋼</a:t>
                          </a:r>
                          <a:r>
                            <a:rPr lang="en-US" altLang="zh-TW" sz="1600" dirty="0"/>
                            <a:t>+</a:t>
                          </a:r>
                          <a:r>
                            <a:rPr lang="zh-TW" altLang="en-US" sz="1600" dirty="0"/>
                            <a:t>複合墊片</a:t>
                          </a:r>
                        </a:p>
                      </a:txBody>
                      <a:tcPr marL="51435" marR="51435" marT="25718" marB="25718" anchor="ctr"/>
                    </a:tc>
                    <a:tc>
                      <a:txBody>
                        <a:bodyPr/>
                        <a:lstStyle/>
                        <a:p>
                          <a:pPr algn="ctr"/>
                          <a:r>
                            <a:rPr lang="zh-TW" altLang="en-US" sz="1600" dirty="0"/>
                            <a:t>鍍鋅</a:t>
                          </a:r>
                          <a:r>
                            <a:rPr lang="en-US" altLang="zh-TW" sz="1600" dirty="0"/>
                            <a:t>+</a:t>
                          </a:r>
                          <a:r>
                            <a:rPr lang="zh-TW" altLang="en-US" sz="1600" dirty="0"/>
                            <a:t>墊片</a:t>
                          </a:r>
                          <a:endParaRPr lang="en-US" altLang="zh-TW" sz="1600" dirty="0"/>
                        </a:p>
                      </a:txBody>
                      <a:tcPr marL="51435" marR="51435" marT="25718" marB="25718"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12161473"/>
                      </a:ext>
                    </a:extLst>
                  </a:tr>
                  <a:tr h="399380">
                    <a:tc>
                      <a:txBody>
                        <a:bodyPr/>
                        <a:lstStyle/>
                        <a:p>
                          <a:pPr algn="ctr"/>
                          <a:r>
                            <a:rPr lang="en-US" altLang="zh-TW" sz="1600" b="1" dirty="0"/>
                            <a:t>T’</a:t>
                          </a:r>
                          <a:endParaRPr lang="zh-TW" altLang="en-US" sz="1600" b="1" dirty="0"/>
                        </a:p>
                      </a:txBody>
                      <a:tcPr marL="51435" marR="51435" marT="25718" marB="25718" anchor="ctr">
                        <a:solidFill>
                          <a:schemeClr val="accent5">
                            <a:lumMod val="20000"/>
                            <a:lumOff val="80000"/>
                          </a:schemeClr>
                        </a:solidFill>
                      </a:tcPr>
                    </a:tc>
                    <a:tc>
                      <a:txBody>
                        <a:bodyPr/>
                        <a:lstStyle/>
                        <a:p>
                          <a:pPr algn="ctr"/>
                          <a:r>
                            <a:rPr lang="zh-TW" altLang="en-US" sz="1600" dirty="0"/>
                            <a:t>鍍鋅</a:t>
                          </a:r>
                        </a:p>
                      </a:txBody>
                      <a:tcPr marL="51435" marR="51435" marT="25718" marB="25718" anchor="ctr"/>
                    </a:tc>
                    <a:tc>
                      <a:txBody>
                        <a:bodyPr/>
                        <a:lstStyle/>
                        <a:p>
                          <a:pPr algn="ctr"/>
                          <a:r>
                            <a:rPr lang="zh-TW" altLang="en-US" sz="1600" dirty="0"/>
                            <a:t>鍍鋅</a:t>
                          </a:r>
                        </a:p>
                      </a:txBody>
                      <a:tcPr marL="51435" marR="51435" marT="25718" marB="25718" anchor="ctr"/>
                    </a:tc>
                    <a:tc>
                      <a:txBody>
                        <a:bodyPr/>
                        <a:lstStyle/>
                        <a:p>
                          <a:pPr algn="ctr"/>
                          <a:r>
                            <a:rPr lang="zh-TW" altLang="en-US" sz="1600" dirty="0"/>
                            <a:t>鍍鋅</a:t>
                          </a:r>
                          <a:r>
                            <a:rPr lang="en-US" altLang="zh-TW" sz="1600" dirty="0"/>
                            <a:t>+</a:t>
                          </a:r>
                          <a:r>
                            <a:rPr lang="zh-TW" altLang="en-US" sz="1600" dirty="0"/>
                            <a:t>墊片</a:t>
                          </a:r>
                        </a:p>
                      </a:txBody>
                      <a:tcPr marL="51435" marR="51435" marT="25718" marB="25718" anchor="ctr"/>
                    </a:tc>
                    <a:tc>
                      <a:txBody>
                        <a:bodyPr/>
                        <a:lstStyle/>
                        <a:p>
                          <a:pPr algn="ctr"/>
                          <a:r>
                            <a:rPr lang="zh-TW" altLang="en-US" sz="1600" dirty="0"/>
                            <a:t>鍍鋅</a:t>
                          </a:r>
                          <a:r>
                            <a:rPr lang="en-US" altLang="zh-TW" sz="1600" dirty="0"/>
                            <a:t>+</a:t>
                          </a:r>
                          <a:r>
                            <a:rPr lang="zh-TW" altLang="en-US" sz="1600" dirty="0"/>
                            <a:t>複合墊片</a:t>
                          </a:r>
                        </a:p>
                      </a:txBody>
                      <a:tcPr marL="51435" marR="51435" marT="25718" marB="25718" anchor="ctr"/>
                    </a:tc>
                    <a:tc>
                      <a:txBody>
                        <a:bodyPr/>
                        <a:lstStyle/>
                        <a:p>
                          <a:pPr algn="ctr"/>
                          <a:r>
                            <a:rPr lang="zh-TW" altLang="en-US" sz="1600" dirty="0"/>
                            <a:t>不銹鋼</a:t>
                          </a:r>
                          <a:r>
                            <a:rPr lang="en-US" altLang="zh-TW" sz="1600" dirty="0"/>
                            <a:t>+</a:t>
                          </a:r>
                          <a:r>
                            <a:rPr lang="zh-TW" altLang="en-US" sz="1600" dirty="0"/>
                            <a:t>墊片</a:t>
                          </a:r>
                        </a:p>
                      </a:txBody>
                      <a:tcPr marL="51435" marR="51435" marT="25718" marB="25718" anchor="ctr"/>
                    </a:tc>
                    <a:extLst>
                      <a:ext uri="{0D108BD9-81ED-4DB2-BD59-A6C34878D82A}">
                        <a16:rowId xmlns:a16="http://schemas.microsoft.com/office/drawing/2014/main" val="1634928967"/>
                      </a:ext>
                    </a:extLst>
                  </a:tr>
                </a:tbl>
              </a:graphicData>
            </a:graphic>
          </p:graphicFrame>
        </mc:Fallback>
      </mc:AlternateContent>
      <p:sp>
        <p:nvSpPr>
          <p:cNvPr id="16" name="文字方塊 15">
            <a:extLst>
              <a:ext uri="{FF2B5EF4-FFF2-40B4-BE49-F238E27FC236}">
                <a16:creationId xmlns:a16="http://schemas.microsoft.com/office/drawing/2014/main" xmlns="" id="{F35B86C2-6500-43E1-81EF-14810C44B150}"/>
              </a:ext>
            </a:extLst>
          </p:cNvPr>
          <p:cNvSpPr txBox="1"/>
          <p:nvPr/>
        </p:nvSpPr>
        <p:spPr>
          <a:xfrm>
            <a:off x="780781" y="1500579"/>
            <a:ext cx="742511" cy="276999"/>
          </a:xfrm>
          <a:prstGeom prst="rect">
            <a:avLst/>
          </a:prstGeom>
          <a:noFill/>
        </p:spPr>
        <p:txBody>
          <a:bodyPr wrap="non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a:ea typeface="微軟正黑體"/>
                <a:cs typeface="+mn-cs"/>
              </a:rPr>
              <a:t>Factor=2</a:t>
            </a:r>
            <a:endParaRPr kumimoji="0" lang="zh-TW" altLang="en-US" sz="1200" b="0" i="0" u="none" strike="noStrike" kern="1200" cap="none" spc="0" normalizeH="0" baseline="0" noProof="0" dirty="0">
              <a:ln>
                <a:noFill/>
              </a:ln>
              <a:solidFill>
                <a:prstClr val="black"/>
              </a:solidFill>
              <a:effectLst/>
              <a:uLnTx/>
              <a:uFillTx/>
              <a:latin typeface="Times New Roman"/>
              <a:ea typeface="微軟正黑體"/>
              <a:cs typeface="+mn-cs"/>
            </a:endParaRPr>
          </a:p>
        </p:txBody>
      </p:sp>
      <p:sp>
        <p:nvSpPr>
          <p:cNvPr id="17" name="想法泡泡: 雲朵 16">
            <a:extLst>
              <a:ext uri="{FF2B5EF4-FFF2-40B4-BE49-F238E27FC236}">
                <a16:creationId xmlns:a16="http://schemas.microsoft.com/office/drawing/2014/main" xmlns="" id="{EE8E7EAE-5044-4514-A105-F0661C90C23B}"/>
              </a:ext>
            </a:extLst>
          </p:cNvPr>
          <p:cNvSpPr/>
          <p:nvPr/>
        </p:nvSpPr>
        <p:spPr>
          <a:xfrm>
            <a:off x="5640136" y="1217766"/>
            <a:ext cx="2748854" cy="1119623"/>
          </a:xfrm>
          <a:prstGeom prst="cloudCallout">
            <a:avLst>
              <a:gd name="adj1" fmla="val -52339"/>
              <a:gd name="adj2" fmla="val 61618"/>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Times New Roman"/>
                <a:ea typeface="微軟正黑體"/>
                <a:cs typeface="+mn-cs"/>
              </a:rPr>
              <a:t>總共有</a:t>
            </a:r>
            <a:r>
              <a:rPr kumimoji="0" lang="en-US" altLang="zh-TW" sz="1200" b="1" i="0" u="none" strike="noStrike" kern="1200" cap="none" spc="0" normalizeH="0" baseline="0" noProof="0" dirty="0">
                <a:ln>
                  <a:noFill/>
                </a:ln>
                <a:solidFill>
                  <a:prstClr val="black"/>
                </a:solidFill>
                <a:effectLst/>
                <a:uLnTx/>
                <a:uFillTx/>
                <a:latin typeface="Times New Roman"/>
                <a:ea typeface="微軟正黑體"/>
                <a:cs typeface="+mn-cs"/>
              </a:rPr>
              <a:t>6(level)×2(factor)=12</a:t>
            </a:r>
            <a:r>
              <a:rPr kumimoji="0" lang="zh-TW" altLang="en-US" sz="1200" b="1" i="0" u="none" strike="noStrike" kern="1200" cap="none" spc="0" normalizeH="0" baseline="0" noProof="0" dirty="0">
                <a:ln>
                  <a:noFill/>
                </a:ln>
                <a:solidFill>
                  <a:prstClr val="black"/>
                </a:solidFill>
                <a:effectLst/>
                <a:uLnTx/>
                <a:uFillTx/>
                <a:latin typeface="Times New Roman"/>
                <a:ea typeface="微軟正黑體"/>
                <a:cs typeface="+mn-cs"/>
              </a:rPr>
              <a:t>組</a:t>
            </a:r>
            <a:endParaRPr kumimoji="0" lang="en-US" altLang="zh-TW" sz="1200" b="1" i="0" u="none" strike="noStrike" kern="1200" cap="none" spc="0" normalizeH="0" baseline="0" noProof="0" dirty="0">
              <a:ln>
                <a:noFill/>
              </a:ln>
              <a:solidFill>
                <a:prstClr val="black"/>
              </a:solidFill>
              <a:effectLst/>
              <a:uLnTx/>
              <a:uFillTx/>
              <a:latin typeface="Times New Roman"/>
              <a:ea typeface="微軟正黑體"/>
              <a:cs typeface="+mn-cs"/>
            </a:endParaRPr>
          </a:p>
        </p:txBody>
      </p:sp>
      <p:pic>
        <p:nvPicPr>
          <p:cNvPr id="94" name="圖片 93">
            <a:extLst>
              <a:ext uri="{FF2B5EF4-FFF2-40B4-BE49-F238E27FC236}">
                <a16:creationId xmlns:a16="http://schemas.microsoft.com/office/drawing/2014/main" xmlns="" id="{7B7A53CB-54ED-4BF8-8985-90180076E0FE}"/>
              </a:ext>
            </a:extLst>
          </p:cNvPr>
          <p:cNvPicPr>
            <a:picLocks noChangeAspect="1"/>
          </p:cNvPicPr>
          <p:nvPr/>
        </p:nvPicPr>
        <p:blipFill>
          <a:blip r:embed="rId3"/>
          <a:stretch>
            <a:fillRect/>
          </a:stretch>
        </p:blipFill>
        <p:spPr>
          <a:xfrm>
            <a:off x="2660440" y="4713782"/>
            <a:ext cx="742511" cy="1187041"/>
          </a:xfrm>
          <a:prstGeom prst="rect">
            <a:avLst/>
          </a:prstGeom>
        </p:spPr>
      </p:pic>
      <p:sp>
        <p:nvSpPr>
          <p:cNvPr id="4" name="投影片編號版面配置區 3">
            <a:extLst>
              <a:ext uri="{FF2B5EF4-FFF2-40B4-BE49-F238E27FC236}">
                <a16:creationId xmlns:a16="http://schemas.microsoft.com/office/drawing/2014/main" xmlns="" id="{6B99DFDA-72D6-4A29-8CD1-8BD0472B668D}"/>
              </a:ext>
            </a:extLst>
          </p:cNvPr>
          <p:cNvSpPr>
            <a:spLocks noGrp="1"/>
          </p:cNvSpPr>
          <p:nvPr>
            <p:ph type="sldNum" sz="quarter" idx="12"/>
          </p:nvPr>
        </p:nvSpPr>
        <p:spPr/>
        <p:txBody>
          <a:bodyPr/>
          <a:lstStyle/>
          <a:p>
            <a:fld id="{1F220689-AEDA-4305-92BB-0F5DD1CAE180}" type="slidenum">
              <a:rPr lang="zh-TW" altLang="en-US" smtClean="0"/>
              <a:t>29</a:t>
            </a:fld>
            <a:endParaRPr lang="zh-TW" altLang="en-US"/>
          </a:p>
        </p:txBody>
      </p:sp>
      <p:pic>
        <p:nvPicPr>
          <p:cNvPr id="5" name="圖片 4">
            <a:extLst>
              <a:ext uri="{FF2B5EF4-FFF2-40B4-BE49-F238E27FC236}">
                <a16:creationId xmlns:a16="http://schemas.microsoft.com/office/drawing/2014/main" xmlns="" id="{8E71800B-8751-4977-AA44-EE835ACFE199}"/>
              </a:ext>
            </a:extLst>
          </p:cNvPr>
          <p:cNvPicPr>
            <a:picLocks noChangeAspect="1"/>
          </p:cNvPicPr>
          <p:nvPr/>
        </p:nvPicPr>
        <p:blipFill>
          <a:blip r:embed="rId4"/>
          <a:stretch>
            <a:fillRect/>
          </a:stretch>
        </p:blipFill>
        <p:spPr>
          <a:xfrm>
            <a:off x="3901110" y="4418988"/>
            <a:ext cx="1161759" cy="1481835"/>
          </a:xfrm>
          <a:prstGeom prst="rect">
            <a:avLst/>
          </a:prstGeom>
        </p:spPr>
      </p:pic>
      <p:pic>
        <p:nvPicPr>
          <p:cNvPr id="11" name="圖片 10">
            <a:extLst>
              <a:ext uri="{FF2B5EF4-FFF2-40B4-BE49-F238E27FC236}">
                <a16:creationId xmlns:a16="http://schemas.microsoft.com/office/drawing/2014/main" xmlns="" id="{4F068657-B1E5-45E9-9204-522FCC746E8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890" t="15083" r="30110" b="10063"/>
          <a:stretch/>
        </p:blipFill>
        <p:spPr>
          <a:xfrm>
            <a:off x="5561028" y="4279807"/>
            <a:ext cx="1285483" cy="1760196"/>
          </a:xfrm>
          <a:prstGeom prst="rect">
            <a:avLst/>
          </a:prstGeom>
        </p:spPr>
      </p:pic>
      <p:sp>
        <p:nvSpPr>
          <p:cNvPr id="3" name="矩形 2">
            <a:extLst>
              <a:ext uri="{FF2B5EF4-FFF2-40B4-BE49-F238E27FC236}">
                <a16:creationId xmlns:a16="http://schemas.microsoft.com/office/drawing/2014/main" xmlns="" id="{D331E54E-96CC-4FE2-8AF4-2B21E4509B9D}"/>
              </a:ext>
            </a:extLst>
          </p:cNvPr>
          <p:cNvSpPr/>
          <p:nvPr/>
        </p:nvSpPr>
        <p:spPr>
          <a:xfrm>
            <a:off x="703195" y="733019"/>
            <a:ext cx="4929555" cy="713209"/>
          </a:xfrm>
          <a:prstGeom prst="rect">
            <a:avLst/>
          </a:prstGeom>
        </p:spPr>
        <p:txBody>
          <a:bodyPr wrap="none">
            <a:spAutoFit/>
          </a:bodyPr>
          <a:lstStyle/>
          <a:p>
            <a:pPr>
              <a:lnSpc>
                <a:spcPts val="2500"/>
              </a:lnSpc>
              <a:buClr>
                <a:srgbClr val="000000"/>
              </a:buClr>
              <a:buSzPct val="75000"/>
            </a:pPr>
            <a:r>
              <a:rPr lang="en-US" altLang="zh-TW" sz="2000" b="1" dirty="0">
                <a:solidFill>
                  <a:srgbClr val="0000FF"/>
                </a:solidFill>
                <a:ea typeface="微軟正黑體" panose="020B0604030504040204" pitchFamily="34" charset="-120"/>
                <a:cs typeface="Times New Roman" pitchFamily="18" charset="0"/>
              </a:rPr>
              <a:t>1.</a:t>
            </a:r>
            <a:r>
              <a:rPr lang="zh-TW" altLang="en-US" sz="2000" b="1" dirty="0">
                <a:solidFill>
                  <a:srgbClr val="0000FF"/>
                </a:solidFill>
                <a:ea typeface="微軟正黑體" panose="020B0604030504040204" pitchFamily="34" charset="-120"/>
                <a:cs typeface="Times New Roman" pitchFamily="18" charset="0"/>
              </a:rPr>
              <a:t>變因控制</a:t>
            </a:r>
            <a:r>
              <a:rPr lang="en-US" altLang="zh-TW" sz="2000" b="1" dirty="0">
                <a:solidFill>
                  <a:srgbClr val="0000FF"/>
                </a:solidFill>
                <a:ea typeface="微軟正黑體" panose="020B0604030504040204" pitchFamily="34" charset="-120"/>
                <a:cs typeface="Times New Roman" pitchFamily="18" charset="0"/>
              </a:rPr>
              <a:t>(factor control)</a:t>
            </a:r>
          </a:p>
          <a:p>
            <a:pPr>
              <a:lnSpc>
                <a:spcPts val="2500"/>
              </a:lnSpc>
              <a:buClr>
                <a:srgbClr val="000000"/>
              </a:buClr>
              <a:buSzPct val="75000"/>
            </a:pPr>
            <a:r>
              <a:rPr lang="zh-TW" altLang="en-US" sz="2000" dirty="0">
                <a:ea typeface="微軟正黑體" panose="020B0604030504040204" pitchFamily="34" charset="-120"/>
                <a:cs typeface="Times New Roman" pitchFamily="18" charset="0"/>
              </a:rPr>
              <a:t>  將螺絲與螺栓設計成不同的條件下作測試</a:t>
            </a:r>
            <a:endParaRPr lang="en-US" altLang="zh-TW" sz="2000" dirty="0">
              <a:ea typeface="微軟正黑體" panose="020B0604030504040204" pitchFamily="34" charset="-120"/>
              <a:cs typeface="Times New Roman" pitchFamily="18" charset="0"/>
            </a:endParaRPr>
          </a:p>
        </p:txBody>
      </p:sp>
    </p:spTree>
    <p:extLst>
      <p:ext uri="{BB962C8B-B14F-4D97-AF65-F5344CB8AC3E}">
        <p14:creationId xmlns:p14="http://schemas.microsoft.com/office/powerpoint/2010/main" val="4199184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638CAED-59EA-464D-A71E-619433DC73C2}"/>
              </a:ext>
            </a:extLst>
          </p:cNvPr>
          <p:cNvSpPr>
            <a:spLocks noGrp="1"/>
          </p:cNvSpPr>
          <p:nvPr>
            <p:ph type="title"/>
          </p:nvPr>
        </p:nvSpPr>
        <p:spPr/>
        <p:txBody>
          <a:bodyPr/>
          <a:lstStyle/>
          <a:p>
            <a:pPr marL="742950" indent="-742950" algn="ctr">
              <a:buFont typeface="+mj-ea"/>
              <a:buAutoNum type="ea1ChtPeriod"/>
            </a:pPr>
            <a:r>
              <a:rPr lang="zh-TW" altLang="en-US" dirty="0"/>
              <a:t>腐蝕原理</a:t>
            </a:r>
          </a:p>
        </p:txBody>
      </p:sp>
      <p:sp>
        <p:nvSpPr>
          <p:cNvPr id="7" name="內容版面配置區 6">
            <a:extLst>
              <a:ext uri="{FF2B5EF4-FFF2-40B4-BE49-F238E27FC236}">
                <a16:creationId xmlns:a16="http://schemas.microsoft.com/office/drawing/2014/main" xmlns="" id="{B34E6281-E74A-40D5-A8A9-C435A37D1AB3}"/>
              </a:ext>
            </a:extLst>
          </p:cNvPr>
          <p:cNvSpPr>
            <a:spLocks noGrp="1"/>
          </p:cNvSpPr>
          <p:nvPr>
            <p:ph idx="1"/>
          </p:nvPr>
        </p:nvSpPr>
        <p:spPr>
          <a:xfrm>
            <a:off x="628650" y="2448385"/>
            <a:ext cx="8305140" cy="2946467"/>
          </a:xfrm>
        </p:spPr>
        <p:txBody>
          <a:bodyPr>
            <a:normAutofit/>
          </a:bodyPr>
          <a:lstStyle/>
          <a:p>
            <a:pPr algn="just"/>
            <a:r>
              <a:rPr lang="zh-TW" altLang="en-US" sz="2400" dirty="0"/>
              <a:t>材料和環境互相作用而使其被破壞或性質劣化，稱為腐蝕</a:t>
            </a:r>
            <a:endParaRPr lang="en-US" altLang="zh-TW" sz="2400" dirty="0"/>
          </a:p>
          <a:p>
            <a:pPr algn="just"/>
            <a:r>
              <a:rPr lang="zh-TW" altLang="en-US" sz="2400" dirty="0"/>
              <a:t>金屬腐蝕過程裡會涉及金屬和環境中某一成分之間的反應</a:t>
            </a:r>
            <a:endParaRPr lang="en-US" altLang="zh-TW" sz="2400" dirty="0"/>
          </a:p>
          <a:p>
            <a:pPr algn="just"/>
            <a:r>
              <a:rPr lang="zh-TW" altLang="en-US" sz="2400" dirty="0"/>
              <a:t>發生狀態的變化，導致新化合物</a:t>
            </a:r>
            <a:r>
              <a:rPr lang="en-US" altLang="zh-TW" sz="2400" dirty="0"/>
              <a:t>(</a:t>
            </a:r>
            <a:r>
              <a:rPr lang="zh-TW" altLang="en-US" sz="2400" dirty="0"/>
              <a:t>亦即腐蝕產物</a:t>
            </a:r>
            <a:r>
              <a:rPr lang="en-US" altLang="zh-TW" sz="2400" dirty="0"/>
              <a:t>)</a:t>
            </a:r>
            <a:r>
              <a:rPr lang="zh-TW" altLang="en-US" sz="2400" dirty="0"/>
              <a:t>的形成</a:t>
            </a:r>
            <a:endParaRPr lang="en-US" altLang="zh-TW" sz="2400" dirty="0"/>
          </a:p>
        </p:txBody>
      </p:sp>
      <p:sp>
        <p:nvSpPr>
          <p:cNvPr id="37" name="矩形 36">
            <a:extLst>
              <a:ext uri="{FF2B5EF4-FFF2-40B4-BE49-F238E27FC236}">
                <a16:creationId xmlns:a16="http://schemas.microsoft.com/office/drawing/2014/main" xmlns="" id="{05B7A67C-086B-454A-9B51-C51DCA25D7FA}"/>
              </a:ext>
            </a:extLst>
          </p:cNvPr>
          <p:cNvSpPr/>
          <p:nvPr/>
        </p:nvSpPr>
        <p:spPr>
          <a:xfrm>
            <a:off x="4876854" y="2828381"/>
            <a:ext cx="675460" cy="45508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9" name="直線單箭頭接點 38">
            <a:extLst>
              <a:ext uri="{FF2B5EF4-FFF2-40B4-BE49-F238E27FC236}">
                <a16:creationId xmlns:a16="http://schemas.microsoft.com/office/drawing/2014/main" xmlns="" id="{48892202-348B-4FD6-A860-9C5F72411EB1}"/>
              </a:ext>
            </a:extLst>
          </p:cNvPr>
          <p:cNvCxnSpPr>
            <a:cxnSpLocks/>
          </p:cNvCxnSpPr>
          <p:nvPr/>
        </p:nvCxnSpPr>
        <p:spPr>
          <a:xfrm flipH="1" flipV="1">
            <a:off x="5217087" y="1972695"/>
            <a:ext cx="1" cy="85568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xmlns="" id="{AA7BE60B-72F9-41AB-89B5-C59B2179C253}"/>
              </a:ext>
            </a:extLst>
          </p:cNvPr>
          <p:cNvSpPr txBox="1"/>
          <p:nvPr/>
        </p:nvSpPr>
        <p:spPr>
          <a:xfrm>
            <a:off x="3580994" y="1515539"/>
            <a:ext cx="4116833" cy="400110"/>
          </a:xfrm>
          <a:prstGeom prst="rect">
            <a:avLst/>
          </a:prstGeom>
          <a:noFill/>
        </p:spPr>
        <p:txBody>
          <a:bodyPr wrap="none" rtlCol="0">
            <a:spAutoFit/>
          </a:bodyPr>
          <a:lstStyle/>
          <a:p>
            <a:r>
              <a:rPr lang="zh-TW" altLang="en-US" sz="2000" b="1" dirty="0">
                <a:solidFill>
                  <a:srgbClr val="0000FF"/>
                </a:solidFill>
              </a:rPr>
              <a:t>介質</a:t>
            </a:r>
            <a:r>
              <a:rPr lang="en-US" altLang="zh-TW" sz="2000" b="1" dirty="0">
                <a:solidFill>
                  <a:srgbClr val="0000FF"/>
                </a:solidFill>
              </a:rPr>
              <a:t>:</a:t>
            </a:r>
            <a:r>
              <a:rPr lang="zh-TW" altLang="en-US" sz="2000" b="1" dirty="0">
                <a:solidFill>
                  <a:srgbClr val="0000FF"/>
                </a:solidFill>
              </a:rPr>
              <a:t>土壤</a:t>
            </a:r>
            <a:r>
              <a:rPr lang="en-US" altLang="zh-TW" sz="2000" b="1" dirty="0">
                <a:solidFill>
                  <a:srgbClr val="0000FF"/>
                </a:solidFill>
              </a:rPr>
              <a:t>,</a:t>
            </a:r>
            <a:r>
              <a:rPr lang="zh-TW" altLang="en-US" sz="2000" b="1" dirty="0">
                <a:solidFill>
                  <a:srgbClr val="0000FF"/>
                </a:solidFill>
              </a:rPr>
              <a:t>大氣</a:t>
            </a:r>
            <a:r>
              <a:rPr lang="en-US" altLang="zh-TW" sz="2000" b="1" dirty="0">
                <a:solidFill>
                  <a:srgbClr val="0000FF"/>
                </a:solidFill>
              </a:rPr>
              <a:t>,</a:t>
            </a:r>
            <a:r>
              <a:rPr lang="zh-TW" altLang="en-US" sz="2000" b="1" dirty="0">
                <a:solidFill>
                  <a:srgbClr val="0000FF"/>
                </a:solidFill>
              </a:rPr>
              <a:t>水</a:t>
            </a:r>
            <a:r>
              <a:rPr lang="en-US" altLang="zh-TW" sz="2000" b="1" dirty="0">
                <a:solidFill>
                  <a:srgbClr val="0000FF"/>
                </a:solidFill>
              </a:rPr>
              <a:t>,</a:t>
            </a:r>
            <a:r>
              <a:rPr lang="zh-TW" altLang="en-US" sz="2000" b="1" dirty="0">
                <a:solidFill>
                  <a:srgbClr val="0000FF"/>
                </a:solidFill>
              </a:rPr>
              <a:t>化學物質</a:t>
            </a:r>
            <a:r>
              <a:rPr lang="en-US" altLang="zh-TW" sz="2000" b="1" dirty="0">
                <a:solidFill>
                  <a:srgbClr val="0000FF"/>
                </a:solidFill>
              </a:rPr>
              <a:t>,</a:t>
            </a:r>
            <a:r>
              <a:rPr lang="zh-TW" altLang="en-US" sz="2000" b="1" dirty="0">
                <a:solidFill>
                  <a:srgbClr val="0000FF"/>
                </a:solidFill>
              </a:rPr>
              <a:t>微生物</a:t>
            </a:r>
          </a:p>
        </p:txBody>
      </p:sp>
      <p:sp>
        <p:nvSpPr>
          <p:cNvPr id="3" name="投影片編號版面配置區 2">
            <a:extLst>
              <a:ext uri="{FF2B5EF4-FFF2-40B4-BE49-F238E27FC236}">
                <a16:creationId xmlns:a16="http://schemas.microsoft.com/office/drawing/2014/main" xmlns="" id="{52AAF158-6432-40D3-9809-033B87C12D14}"/>
              </a:ext>
            </a:extLst>
          </p:cNvPr>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3</a:t>
            </a:fld>
            <a:endParaRPr lang="zh-TW" altLang="en-US">
              <a:solidFill>
                <a:prstClr val="black">
                  <a:tint val="75000"/>
                </a:prstClr>
              </a:solidFill>
            </a:endParaRPr>
          </a:p>
        </p:txBody>
      </p:sp>
      <p:pic>
        <p:nvPicPr>
          <p:cNvPr id="4" name="圖片 3">
            <a:extLst>
              <a:ext uri="{FF2B5EF4-FFF2-40B4-BE49-F238E27FC236}">
                <a16:creationId xmlns:a16="http://schemas.microsoft.com/office/drawing/2014/main" xmlns="" id="{7AE7B342-061C-48E2-93EC-929AB4C48624}"/>
              </a:ext>
            </a:extLst>
          </p:cNvPr>
          <p:cNvPicPr>
            <a:picLocks noChangeAspect="1"/>
          </p:cNvPicPr>
          <p:nvPr/>
        </p:nvPicPr>
        <p:blipFill>
          <a:blip r:embed="rId3"/>
          <a:stretch>
            <a:fillRect/>
          </a:stretch>
        </p:blipFill>
        <p:spPr>
          <a:xfrm>
            <a:off x="2008925" y="4103296"/>
            <a:ext cx="5126150" cy="2478330"/>
          </a:xfrm>
          <a:prstGeom prst="rect">
            <a:avLst/>
          </a:prstGeom>
        </p:spPr>
      </p:pic>
    </p:spTree>
    <p:extLst>
      <p:ext uri="{BB962C8B-B14F-4D97-AF65-F5344CB8AC3E}">
        <p14:creationId xmlns:p14="http://schemas.microsoft.com/office/powerpoint/2010/main" val="4033462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a:bodyPr>
          <a:lstStyle/>
          <a:p>
            <a:pPr algn="just"/>
            <a:r>
              <a:rPr lang="en-US" altLang="zh-TW" sz="2000" b="1" dirty="0">
                <a:solidFill>
                  <a:srgbClr val="0000FF"/>
                </a:solidFill>
              </a:rPr>
              <a:t>2.</a:t>
            </a:r>
            <a:r>
              <a:rPr lang="zh-TW" altLang="en-US" sz="2000" b="1" dirty="0">
                <a:solidFill>
                  <a:srgbClr val="0000FF"/>
                </a:solidFill>
              </a:rPr>
              <a:t>鹽霧試驗</a:t>
            </a:r>
          </a:p>
        </p:txBody>
      </p:sp>
      <p:sp>
        <p:nvSpPr>
          <p:cNvPr id="8" name="內容版面配置區 7"/>
          <p:cNvSpPr>
            <a:spLocks noGrp="1"/>
          </p:cNvSpPr>
          <p:nvPr>
            <p:ph idx="1"/>
          </p:nvPr>
        </p:nvSpPr>
        <p:spPr>
          <a:xfrm>
            <a:off x="368300" y="1690688"/>
            <a:ext cx="8648700" cy="1988741"/>
          </a:xfrm>
        </p:spPr>
        <p:txBody>
          <a:bodyPr>
            <a:normAutofit/>
          </a:bodyPr>
          <a:lstStyle/>
          <a:p>
            <a:pPr marL="0" indent="0" algn="ctr">
              <a:buNone/>
            </a:pPr>
            <a:r>
              <a:rPr lang="zh-TW" altLang="en-US" sz="1800" i="1" dirty="0"/>
              <a:t>腐蝕測驗分成自然暴露以及鹽霧試驗</a:t>
            </a:r>
            <a:endParaRPr lang="en-US" altLang="zh-TW" sz="1800" i="1" dirty="0"/>
          </a:p>
          <a:p>
            <a:pPr marL="342900" indent="-342900">
              <a:buFont typeface="+mj-lt"/>
              <a:buAutoNum type="arabicPeriod"/>
            </a:pPr>
            <a:r>
              <a:rPr lang="zh-TW" altLang="en-US" sz="1800" dirty="0"/>
              <a:t>鹽霧腐蝕利用人造氣氛的加速抗腐蝕，為常見和最有破壞性的大氣腐蝕</a:t>
            </a:r>
            <a:endParaRPr lang="en-US" altLang="zh-TW" sz="1800" dirty="0"/>
          </a:p>
          <a:p>
            <a:pPr marL="342900" indent="-342900">
              <a:buFont typeface="+mj-lt"/>
              <a:buAutoNum type="arabicPeriod"/>
            </a:pPr>
            <a:r>
              <a:rPr lang="zh-TW" altLang="en-US" sz="1800" dirty="0"/>
              <a:t>將一定濃度的鹽水霧化噴在一個密閉的恆溫箱內，通過觀察被測樣品在箱內放置一段時間後的變化來反映被測樣品的抗腐蝕性</a:t>
            </a:r>
          </a:p>
          <a:p>
            <a:pPr marL="342900" indent="-342900">
              <a:buFont typeface="+mj-lt"/>
              <a:buAutoNum type="arabicPeriod"/>
            </a:pPr>
            <a:r>
              <a:rPr lang="zh-TW" altLang="en-US" sz="1800" dirty="0"/>
              <a:t>鹽霧環境的氯化物的鹽濃度，是一般天然環境鹽霧含量的幾倍或幾十倍，使腐蝕速度大幅提高，對產品進行鹽霧試驗，得出結果的時間也大幅縮短</a:t>
            </a:r>
            <a:endParaRPr lang="en-US" altLang="zh-TW" sz="1800" dirty="0"/>
          </a:p>
        </p:txBody>
      </p:sp>
      <p:pic>
        <p:nvPicPr>
          <p:cNvPr id="3" name="圖片 2">
            <a:extLst>
              <a:ext uri="{FF2B5EF4-FFF2-40B4-BE49-F238E27FC236}">
                <a16:creationId xmlns:a16="http://schemas.microsoft.com/office/drawing/2014/main" xmlns="" id="{538BB308-CA31-4D87-952E-74ED27545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300" y="3679429"/>
            <a:ext cx="4191859" cy="3142477"/>
          </a:xfrm>
          <a:prstGeom prst="ellipse">
            <a:avLst/>
          </a:prstGeom>
          <a:ln>
            <a:noFill/>
          </a:ln>
          <a:effectLst>
            <a:softEdge rad="112500"/>
          </a:effectLst>
        </p:spPr>
      </p:pic>
      <p:sp>
        <p:nvSpPr>
          <p:cNvPr id="2" name="投影片編號版面配置區 1">
            <a:extLst>
              <a:ext uri="{FF2B5EF4-FFF2-40B4-BE49-F238E27FC236}">
                <a16:creationId xmlns:a16="http://schemas.microsoft.com/office/drawing/2014/main" xmlns="" id="{D540F919-BA8E-4202-8CF2-DCE676A87ECB}"/>
              </a:ext>
            </a:extLst>
          </p:cNvPr>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30</a:t>
            </a:fld>
            <a:endParaRPr lang="zh-TW" altLang="en-US">
              <a:solidFill>
                <a:prstClr val="black">
                  <a:tint val="75000"/>
                </a:prstClr>
              </a:solidFill>
            </a:endParaRPr>
          </a:p>
        </p:txBody>
      </p:sp>
      <p:pic>
        <p:nvPicPr>
          <p:cNvPr id="7" name="內容版面配置區 5">
            <a:extLst>
              <a:ext uri="{FF2B5EF4-FFF2-40B4-BE49-F238E27FC236}">
                <a16:creationId xmlns:a16="http://schemas.microsoft.com/office/drawing/2014/main" xmlns="" id="{E2BF5B4A-D8A2-4824-8482-1168973E5159}"/>
              </a:ext>
            </a:extLst>
          </p:cNvPr>
          <p:cNvPicPr>
            <a:picLocks noGrp="1"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8813" y="3679430"/>
            <a:ext cx="3966744" cy="2973716"/>
          </a:xfrm>
          <a:prstGeom prst="ellipse">
            <a:avLst/>
          </a:prstGeom>
          <a:ln>
            <a:noFill/>
          </a:ln>
          <a:effectLst>
            <a:softEdge rad="112500"/>
          </a:effectLst>
        </p:spPr>
      </p:pic>
    </p:spTree>
    <p:extLst>
      <p:ext uri="{BB962C8B-B14F-4D97-AF65-F5344CB8AC3E}">
        <p14:creationId xmlns:p14="http://schemas.microsoft.com/office/powerpoint/2010/main" val="3757844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6D258BEA-03D3-4C4E-9A24-665D9068EFEC}"/>
              </a:ext>
            </a:extLst>
          </p:cNvPr>
          <p:cNvSpPr>
            <a:spLocks noGrp="1"/>
          </p:cNvSpPr>
          <p:nvPr>
            <p:ph type="title"/>
          </p:nvPr>
        </p:nvSpPr>
        <p:spPr>
          <a:xfrm>
            <a:off x="628650" y="365126"/>
            <a:ext cx="7886700" cy="1325563"/>
          </a:xfrm>
        </p:spPr>
        <p:txBody>
          <a:bodyPr>
            <a:normAutofit/>
          </a:bodyPr>
          <a:lstStyle/>
          <a:p>
            <a:r>
              <a:rPr lang="en-US" altLang="zh-TW" sz="2000" b="1" dirty="0">
                <a:solidFill>
                  <a:srgbClr val="0000FF"/>
                </a:solidFill>
              </a:rPr>
              <a:t>3.</a:t>
            </a:r>
            <a:r>
              <a:rPr lang="zh-TW" altLang="en-US" sz="2000" b="1" dirty="0">
                <a:solidFill>
                  <a:srgbClr val="0000FF"/>
                </a:solidFill>
              </a:rPr>
              <a:t>實驗流程</a:t>
            </a:r>
            <a:r>
              <a:rPr lang="en-US" altLang="zh-TW" sz="2000" b="1" dirty="0">
                <a:solidFill>
                  <a:srgbClr val="0000FF"/>
                </a:solidFill>
              </a:rPr>
              <a:t>(experiment procedure)</a:t>
            </a:r>
            <a:endParaRPr lang="zh-TW" altLang="en-US" sz="2000" b="1" dirty="0">
              <a:solidFill>
                <a:srgbClr val="0000FF"/>
              </a:solidFill>
            </a:endParaRPr>
          </a:p>
        </p:txBody>
      </p:sp>
      <p:sp>
        <p:nvSpPr>
          <p:cNvPr id="5" name="文字方塊 4">
            <a:extLst>
              <a:ext uri="{FF2B5EF4-FFF2-40B4-BE49-F238E27FC236}">
                <a16:creationId xmlns:a16="http://schemas.microsoft.com/office/drawing/2014/main" xmlns="" id="{82850645-904D-4639-9AF2-B9E69E353A02}"/>
              </a:ext>
            </a:extLst>
          </p:cNvPr>
          <p:cNvSpPr txBox="1"/>
          <p:nvPr/>
        </p:nvSpPr>
        <p:spPr>
          <a:xfrm>
            <a:off x="3423813" y="1690689"/>
            <a:ext cx="2532487" cy="5847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w="28575">
            <a:solidFill>
              <a:schemeClr val="tx1"/>
            </a:solidFill>
          </a:ln>
        </p:spPr>
        <p:txBody>
          <a:bodyPr wrap="square" rtlCol="0">
            <a:spAutoFit/>
          </a:bodyPr>
          <a:lstStyle/>
          <a:p>
            <a:pPr algn="ctr" defTabSz="685800">
              <a:defRPr/>
            </a:pPr>
            <a:r>
              <a:rPr lang="zh-TW" altLang="en-US" sz="1600" b="1" dirty="0">
                <a:solidFill>
                  <a:prstClr val="black"/>
                </a:solidFill>
                <a:latin typeface="Times New Roman"/>
                <a:ea typeface="微軟正黑體"/>
              </a:rPr>
              <a:t>製作</a:t>
            </a:r>
            <a:r>
              <a:rPr lang="en-US" altLang="zh-TW" sz="1600" b="1" dirty="0">
                <a:solidFill>
                  <a:prstClr val="black"/>
                </a:solidFill>
                <a:latin typeface="Times New Roman"/>
                <a:ea typeface="微軟正黑體"/>
              </a:rPr>
              <a:t>6</a:t>
            </a:r>
            <a:r>
              <a:rPr lang="zh-TW" altLang="en-US" sz="1600" b="1" dirty="0">
                <a:solidFill>
                  <a:prstClr val="black"/>
                </a:solidFill>
                <a:latin typeface="Times New Roman"/>
                <a:ea typeface="微軟正黑體"/>
              </a:rPr>
              <a:t>種不同條件之樣品</a:t>
            </a:r>
            <a:endParaRPr lang="en-US" altLang="zh-TW" sz="1600" b="1" dirty="0">
              <a:solidFill>
                <a:prstClr val="black"/>
              </a:solidFill>
              <a:latin typeface="Times New Roman"/>
              <a:ea typeface="微軟正黑體"/>
            </a:endParaRPr>
          </a:p>
          <a:p>
            <a:pPr algn="ctr" defTabSz="685800">
              <a:defRPr/>
            </a:pPr>
            <a:r>
              <a:rPr lang="en-US" altLang="zh-TW" sz="1600" dirty="0">
                <a:solidFill>
                  <a:prstClr val="black"/>
                </a:solidFill>
                <a:latin typeface="Times New Roman"/>
                <a:ea typeface="微軟正黑體"/>
              </a:rPr>
              <a:t>T0,T1, T2, T3, T4,T5</a:t>
            </a:r>
          </a:p>
        </p:txBody>
      </p:sp>
      <p:sp>
        <p:nvSpPr>
          <p:cNvPr id="9" name="文字方塊 8">
            <a:extLst>
              <a:ext uri="{FF2B5EF4-FFF2-40B4-BE49-F238E27FC236}">
                <a16:creationId xmlns:a16="http://schemas.microsoft.com/office/drawing/2014/main" xmlns="" id="{411E15C2-0189-45DF-878A-AA1B7B986527}"/>
              </a:ext>
            </a:extLst>
          </p:cNvPr>
          <p:cNvSpPr txBox="1"/>
          <p:nvPr/>
        </p:nvSpPr>
        <p:spPr>
          <a:xfrm>
            <a:off x="3367692" y="2776313"/>
            <a:ext cx="2658475" cy="83099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w="28575">
            <a:solidFill>
              <a:schemeClr val="tx1"/>
            </a:solidFill>
          </a:ln>
        </p:spPr>
        <p:txBody>
          <a:bodyPr wrap="square" rtlCol="0">
            <a:spAutoFit/>
          </a:bodyPr>
          <a:lstStyle/>
          <a:p>
            <a:pPr algn="ctr" defTabSz="685800">
              <a:defRPr/>
            </a:pPr>
            <a:r>
              <a:rPr lang="zh-TW" altLang="en-US" sz="1600" b="1" dirty="0">
                <a:solidFill>
                  <a:prstClr val="black"/>
                </a:solidFill>
                <a:latin typeface="Times New Roman"/>
                <a:ea typeface="微軟正黑體"/>
              </a:rPr>
              <a:t>作鹽霧試驗檢測</a:t>
            </a:r>
            <a:endParaRPr lang="en-US" altLang="zh-TW" sz="1600" b="1" dirty="0">
              <a:solidFill>
                <a:prstClr val="black"/>
              </a:solidFill>
              <a:latin typeface="Times New Roman"/>
              <a:ea typeface="微軟正黑體"/>
            </a:endParaRPr>
          </a:p>
          <a:p>
            <a:pPr algn="ctr" defTabSz="685800">
              <a:defRPr/>
            </a:pPr>
            <a:r>
              <a:rPr lang="en-US" altLang="zh-TW" sz="1600" dirty="0">
                <a:solidFill>
                  <a:prstClr val="black"/>
                </a:solidFill>
                <a:latin typeface="Times New Roman"/>
                <a:ea typeface="微軟正黑體"/>
              </a:rPr>
              <a:t>(</a:t>
            </a:r>
            <a:r>
              <a:rPr lang="zh-TW" altLang="en-US" sz="1600" dirty="0">
                <a:solidFill>
                  <a:prstClr val="black"/>
                </a:solidFill>
                <a:latin typeface="Times New Roman"/>
                <a:ea typeface="微軟正黑體"/>
              </a:rPr>
              <a:t>以</a:t>
            </a:r>
            <a:r>
              <a:rPr lang="en-US" altLang="zh-TW" sz="1600" dirty="0">
                <a:solidFill>
                  <a:prstClr val="black"/>
                </a:solidFill>
                <a:latin typeface="Times New Roman"/>
                <a:ea typeface="微軟正黑體"/>
              </a:rPr>
              <a:t>12</a:t>
            </a:r>
            <a:r>
              <a:rPr lang="zh-TW" altLang="en-US" sz="1600" dirty="0">
                <a:solidFill>
                  <a:prstClr val="black"/>
                </a:solidFill>
                <a:latin typeface="Times New Roman"/>
                <a:ea typeface="微軟正黑體"/>
              </a:rPr>
              <a:t>小時為單位</a:t>
            </a:r>
            <a:r>
              <a:rPr lang="en-US" altLang="zh-TW" sz="1600" dirty="0">
                <a:solidFill>
                  <a:prstClr val="black"/>
                </a:solidFill>
                <a:latin typeface="Times New Roman"/>
                <a:ea typeface="微軟正黑體"/>
              </a:rPr>
              <a:t>)</a:t>
            </a:r>
          </a:p>
          <a:p>
            <a:pPr algn="ctr" defTabSz="685800">
              <a:defRPr/>
            </a:pPr>
            <a:r>
              <a:rPr lang="zh-TW" altLang="en-US" sz="1600" dirty="0">
                <a:solidFill>
                  <a:srgbClr val="0000FF"/>
                </a:solidFill>
                <a:latin typeface="Times New Roman"/>
                <a:ea typeface="微軟正黑體"/>
              </a:rPr>
              <a:t>做</a:t>
            </a:r>
            <a:r>
              <a:rPr lang="en-US" altLang="zh-TW" sz="1600" dirty="0">
                <a:solidFill>
                  <a:srgbClr val="0000FF"/>
                </a:solidFill>
                <a:latin typeface="Times New Roman"/>
                <a:ea typeface="微軟正黑體"/>
              </a:rPr>
              <a:t>300hr</a:t>
            </a:r>
            <a:r>
              <a:rPr lang="zh-TW" altLang="en-US" sz="1600" dirty="0">
                <a:solidFill>
                  <a:srgbClr val="0000FF"/>
                </a:solidFill>
                <a:latin typeface="Times New Roman"/>
                <a:ea typeface="微軟正黑體"/>
              </a:rPr>
              <a:t>以上</a:t>
            </a:r>
            <a:r>
              <a:rPr lang="en-US" altLang="zh-TW" sz="1600" dirty="0">
                <a:solidFill>
                  <a:srgbClr val="0000FF"/>
                </a:solidFill>
                <a:latin typeface="Times New Roman"/>
                <a:ea typeface="微軟正黑體"/>
              </a:rPr>
              <a:t> </a:t>
            </a:r>
            <a:endParaRPr lang="zh-TW" altLang="en-US" sz="1600" dirty="0">
              <a:solidFill>
                <a:srgbClr val="0000FF"/>
              </a:solidFill>
              <a:latin typeface="Times New Roman"/>
              <a:ea typeface="微軟正黑體"/>
            </a:endParaRPr>
          </a:p>
        </p:txBody>
      </p:sp>
      <p:sp>
        <p:nvSpPr>
          <p:cNvPr id="12" name="文字方塊 11">
            <a:extLst>
              <a:ext uri="{FF2B5EF4-FFF2-40B4-BE49-F238E27FC236}">
                <a16:creationId xmlns:a16="http://schemas.microsoft.com/office/drawing/2014/main" xmlns="" id="{952FBB75-7791-4C85-9DD5-555246931CC9}"/>
              </a:ext>
            </a:extLst>
          </p:cNvPr>
          <p:cNvSpPr txBox="1"/>
          <p:nvPr/>
        </p:nvSpPr>
        <p:spPr>
          <a:xfrm>
            <a:off x="2898272" y="5415656"/>
            <a:ext cx="3624804" cy="107721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w="28575">
            <a:solidFill>
              <a:schemeClr val="tx1"/>
            </a:solidFill>
          </a:ln>
        </p:spPr>
        <p:txBody>
          <a:bodyPr wrap="square" rtlCol="0">
            <a:spAutoFit/>
          </a:bodyPr>
          <a:lstStyle/>
          <a:p>
            <a:pPr algn="ctr" defTabSz="685800">
              <a:defRPr/>
            </a:pPr>
            <a:r>
              <a:rPr lang="zh-TW" altLang="en-US" sz="1600" b="1" dirty="0">
                <a:solidFill>
                  <a:prstClr val="black"/>
                </a:solidFill>
                <a:latin typeface="Times New Roman"/>
                <a:ea typeface="微軟正黑體"/>
              </a:rPr>
              <a:t>做研究結果討論</a:t>
            </a:r>
            <a:endParaRPr lang="en-US" altLang="zh-TW" sz="1600" b="1" dirty="0">
              <a:solidFill>
                <a:prstClr val="black"/>
              </a:solidFill>
              <a:latin typeface="Times New Roman"/>
              <a:ea typeface="微軟正黑體"/>
            </a:endParaRPr>
          </a:p>
          <a:p>
            <a:pPr marL="385763" indent="-385763" defTabSz="685800">
              <a:buFont typeface="+mj-lt"/>
              <a:buAutoNum type="arabicPeriod"/>
              <a:defRPr/>
            </a:pPr>
            <a:r>
              <a:rPr lang="zh-TW" altLang="en-US" sz="1600" dirty="0">
                <a:solidFill>
                  <a:srgbClr val="0000FF"/>
                </a:solidFill>
                <a:latin typeface="Times New Roman"/>
                <a:ea typeface="微軟正黑體"/>
              </a:rPr>
              <a:t>試驗後的外觀</a:t>
            </a:r>
          </a:p>
          <a:p>
            <a:pPr marL="385763" indent="-385763" defTabSz="685800">
              <a:buFont typeface="+mj-lt"/>
              <a:buAutoNum type="arabicPeriod"/>
              <a:defRPr/>
            </a:pPr>
            <a:r>
              <a:rPr lang="zh-TW" altLang="en-US" sz="1600" dirty="0">
                <a:solidFill>
                  <a:srgbClr val="0000FF"/>
                </a:solidFill>
                <a:latin typeface="Times New Roman"/>
                <a:ea typeface="微軟正黑體"/>
              </a:rPr>
              <a:t>去除腐蝕産物後的外觀腐蝕缺陷</a:t>
            </a:r>
            <a:endParaRPr lang="en-US" altLang="zh-TW" sz="1600" dirty="0">
              <a:solidFill>
                <a:srgbClr val="0000FF"/>
              </a:solidFill>
              <a:latin typeface="Times New Roman"/>
              <a:ea typeface="微軟正黑體"/>
            </a:endParaRPr>
          </a:p>
          <a:p>
            <a:pPr marL="385763" indent="-385763" defTabSz="685800">
              <a:buFont typeface="+mj-lt"/>
              <a:buAutoNum type="arabicPeriod"/>
              <a:defRPr/>
            </a:pPr>
            <a:r>
              <a:rPr lang="zh-TW" altLang="en-US" sz="1600" dirty="0">
                <a:solidFill>
                  <a:srgbClr val="0000FF"/>
                </a:solidFill>
                <a:latin typeface="Times New Roman"/>
                <a:ea typeface="微軟正黑體"/>
              </a:rPr>
              <a:t>比較與分析</a:t>
            </a:r>
            <a:endParaRPr lang="en-US" altLang="zh-TW" sz="1600" dirty="0">
              <a:solidFill>
                <a:srgbClr val="0000FF"/>
              </a:solidFill>
              <a:latin typeface="Times New Roman"/>
              <a:ea typeface="微軟正黑體"/>
            </a:endParaRPr>
          </a:p>
        </p:txBody>
      </p:sp>
      <p:sp>
        <p:nvSpPr>
          <p:cNvPr id="3" name="投影片編號版面配置區 2">
            <a:extLst>
              <a:ext uri="{FF2B5EF4-FFF2-40B4-BE49-F238E27FC236}">
                <a16:creationId xmlns:a16="http://schemas.microsoft.com/office/drawing/2014/main" xmlns="" id="{7BFFC8D8-B5CC-4B5C-ABDE-A4D3D8ADEBE2}"/>
              </a:ext>
            </a:extLst>
          </p:cNvPr>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31</a:t>
            </a:fld>
            <a:endParaRPr lang="zh-TW" altLang="en-US">
              <a:solidFill>
                <a:prstClr val="black">
                  <a:tint val="75000"/>
                </a:prstClr>
              </a:solidFill>
            </a:endParaRPr>
          </a:p>
        </p:txBody>
      </p:sp>
      <p:sp>
        <p:nvSpPr>
          <p:cNvPr id="15" name="文字方塊 14">
            <a:extLst>
              <a:ext uri="{FF2B5EF4-FFF2-40B4-BE49-F238E27FC236}">
                <a16:creationId xmlns:a16="http://schemas.microsoft.com/office/drawing/2014/main" xmlns="" id="{68EFBD26-FCAD-49C3-82D9-259EB7826C14}"/>
              </a:ext>
            </a:extLst>
          </p:cNvPr>
          <p:cNvSpPr txBox="1"/>
          <p:nvPr/>
        </p:nvSpPr>
        <p:spPr>
          <a:xfrm>
            <a:off x="3430685" y="4108159"/>
            <a:ext cx="2532487" cy="83099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w="28575">
            <a:solidFill>
              <a:schemeClr val="tx1"/>
            </a:solidFill>
          </a:ln>
        </p:spPr>
        <p:txBody>
          <a:bodyPr wrap="square" rtlCol="0">
            <a:spAutoFit/>
          </a:bodyPr>
          <a:lstStyle/>
          <a:p>
            <a:pPr algn="ctr" defTabSz="685800">
              <a:defRPr/>
            </a:pPr>
            <a:r>
              <a:rPr lang="zh-TW" altLang="en-US" sz="1600" b="1" dirty="0">
                <a:solidFill>
                  <a:prstClr val="black"/>
                </a:solidFill>
                <a:latin typeface="Times New Roman"/>
                <a:ea typeface="微軟正黑體"/>
              </a:rPr>
              <a:t>腐蝕期間紀錄</a:t>
            </a:r>
            <a:endParaRPr lang="en-US" altLang="zh-TW" sz="1600" b="1" dirty="0">
              <a:solidFill>
                <a:prstClr val="black"/>
              </a:solidFill>
              <a:latin typeface="Times New Roman"/>
              <a:ea typeface="微軟正黑體"/>
            </a:endParaRPr>
          </a:p>
          <a:p>
            <a:pPr algn="ctr" defTabSz="685800">
              <a:defRPr/>
            </a:pPr>
            <a:r>
              <a:rPr lang="zh-TW" altLang="en-US" sz="1600" dirty="0">
                <a:solidFill>
                  <a:srgbClr val="0000FF"/>
                </a:solidFill>
                <a:latin typeface="Times New Roman"/>
                <a:ea typeface="微軟正黑體"/>
              </a:rPr>
              <a:t>開始發生腐蝕</a:t>
            </a:r>
            <a:endParaRPr lang="en-US" altLang="zh-TW" sz="1600" dirty="0">
              <a:solidFill>
                <a:srgbClr val="0000FF"/>
              </a:solidFill>
              <a:latin typeface="Times New Roman"/>
              <a:ea typeface="微軟正黑體"/>
            </a:endParaRPr>
          </a:p>
          <a:p>
            <a:pPr algn="ctr" defTabSz="685800">
              <a:defRPr/>
            </a:pPr>
            <a:r>
              <a:rPr lang="zh-TW" altLang="en-US" sz="1600" dirty="0">
                <a:solidFill>
                  <a:srgbClr val="0000FF"/>
                </a:solidFill>
                <a:latin typeface="Times New Roman"/>
                <a:ea typeface="微軟正黑體"/>
              </a:rPr>
              <a:t>時間</a:t>
            </a:r>
            <a:r>
              <a:rPr lang="en-US" altLang="zh-TW" sz="1600" dirty="0">
                <a:solidFill>
                  <a:srgbClr val="0000FF"/>
                </a:solidFill>
                <a:latin typeface="Times New Roman"/>
                <a:ea typeface="微軟正黑體"/>
              </a:rPr>
              <a:t>,</a:t>
            </a:r>
            <a:r>
              <a:rPr lang="zh-TW" altLang="en-US" sz="1600" dirty="0">
                <a:solidFill>
                  <a:srgbClr val="0000FF"/>
                </a:solidFill>
                <a:latin typeface="Times New Roman"/>
                <a:ea typeface="微軟正黑體"/>
              </a:rPr>
              <a:t>外觀變化</a:t>
            </a:r>
            <a:r>
              <a:rPr lang="en-US" altLang="zh-TW" sz="1600" dirty="0">
                <a:solidFill>
                  <a:srgbClr val="0000FF"/>
                </a:solidFill>
                <a:latin typeface="Times New Roman"/>
                <a:ea typeface="微軟正黑體"/>
              </a:rPr>
              <a:t>,</a:t>
            </a:r>
            <a:r>
              <a:rPr lang="zh-TW" altLang="en-US" sz="1600" dirty="0">
                <a:solidFill>
                  <a:srgbClr val="0000FF"/>
                </a:solidFill>
                <a:latin typeface="Times New Roman"/>
                <a:ea typeface="微軟正黑體"/>
              </a:rPr>
              <a:t>嚴重性</a:t>
            </a:r>
            <a:endParaRPr lang="en-US" altLang="zh-TW" sz="1600" dirty="0">
              <a:solidFill>
                <a:srgbClr val="0000FF"/>
              </a:solidFill>
              <a:latin typeface="Times New Roman"/>
              <a:ea typeface="微軟正黑體"/>
            </a:endParaRPr>
          </a:p>
        </p:txBody>
      </p:sp>
      <p:cxnSp>
        <p:nvCxnSpPr>
          <p:cNvPr id="10" name="直線單箭頭接點 9">
            <a:extLst>
              <a:ext uri="{FF2B5EF4-FFF2-40B4-BE49-F238E27FC236}">
                <a16:creationId xmlns:a16="http://schemas.microsoft.com/office/drawing/2014/main" xmlns="" id="{C9B3445C-878C-4A68-858B-2F7828A58A8B}"/>
              </a:ext>
            </a:extLst>
          </p:cNvPr>
          <p:cNvCxnSpPr>
            <a:stCxn id="5" idx="2"/>
            <a:endCxn id="9" idx="0"/>
          </p:cNvCxnSpPr>
          <p:nvPr/>
        </p:nvCxnSpPr>
        <p:spPr>
          <a:xfrm>
            <a:off x="4690057" y="2275464"/>
            <a:ext cx="6873" cy="5008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xmlns="" id="{A32F50CD-E415-4284-83D8-C465CC049681}"/>
              </a:ext>
            </a:extLst>
          </p:cNvPr>
          <p:cNvCxnSpPr/>
          <p:nvPr/>
        </p:nvCxnSpPr>
        <p:spPr>
          <a:xfrm>
            <a:off x="4696928" y="3601027"/>
            <a:ext cx="6873" cy="5008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xmlns="" id="{57D327A2-8029-45C0-A736-00595439E419}"/>
              </a:ext>
            </a:extLst>
          </p:cNvPr>
          <p:cNvCxnSpPr/>
          <p:nvPr/>
        </p:nvCxnSpPr>
        <p:spPr>
          <a:xfrm>
            <a:off x="4703801" y="4939156"/>
            <a:ext cx="6873" cy="5008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78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9B659B79-5BF2-4611-86C4-C8F1EEE80304}"/>
              </a:ext>
            </a:extLst>
          </p:cNvPr>
          <p:cNvSpPr>
            <a:spLocks noGrp="1"/>
          </p:cNvSpPr>
          <p:nvPr>
            <p:ph type="sldNum" sz="quarter" idx="12"/>
          </p:nvPr>
        </p:nvSpPr>
        <p:spPr/>
        <p:txBody>
          <a:bodyPr/>
          <a:lstStyle/>
          <a:p>
            <a:fld id="{1F220689-AEDA-4305-92BB-0F5DD1CAE180}" type="slidenum">
              <a:rPr lang="zh-TW" altLang="en-US" smtClean="0"/>
              <a:t>32</a:t>
            </a:fld>
            <a:endParaRPr lang="zh-TW" altLang="en-US"/>
          </a:p>
        </p:txBody>
      </p:sp>
      <p:pic>
        <p:nvPicPr>
          <p:cNvPr id="4" name="圖片 3">
            <a:extLst>
              <a:ext uri="{FF2B5EF4-FFF2-40B4-BE49-F238E27FC236}">
                <a16:creationId xmlns:a16="http://schemas.microsoft.com/office/drawing/2014/main" xmlns="" id="{E80DAA42-75C3-4E2D-9558-CB736F286A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317" y="257729"/>
            <a:ext cx="2377381" cy="3171271"/>
          </a:xfrm>
          <a:prstGeom prst="rect">
            <a:avLst/>
          </a:prstGeom>
        </p:spPr>
      </p:pic>
      <p:pic>
        <p:nvPicPr>
          <p:cNvPr id="8" name="圖片 7">
            <a:extLst>
              <a:ext uri="{FF2B5EF4-FFF2-40B4-BE49-F238E27FC236}">
                <a16:creationId xmlns:a16="http://schemas.microsoft.com/office/drawing/2014/main" xmlns="" id="{77A4F06C-CAC1-45AC-B30D-4A9CFDCB0D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156" t="23" r="28210" b="-23"/>
          <a:stretch/>
        </p:blipFill>
        <p:spPr>
          <a:xfrm>
            <a:off x="6405284" y="257729"/>
            <a:ext cx="2057399" cy="3171271"/>
          </a:xfrm>
          <a:prstGeom prst="rect">
            <a:avLst/>
          </a:prstGeom>
        </p:spPr>
      </p:pic>
      <p:pic>
        <p:nvPicPr>
          <p:cNvPr id="10" name="圖片 9">
            <a:extLst>
              <a:ext uri="{FF2B5EF4-FFF2-40B4-BE49-F238E27FC236}">
                <a16:creationId xmlns:a16="http://schemas.microsoft.com/office/drawing/2014/main" xmlns="" id="{AA906913-55DF-4241-B4AE-B52C66D346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r="-1"/>
          <a:stretch/>
        </p:blipFill>
        <p:spPr>
          <a:xfrm>
            <a:off x="681317" y="3550205"/>
            <a:ext cx="2377380" cy="3171271"/>
          </a:xfrm>
          <a:prstGeom prst="rect">
            <a:avLst/>
          </a:prstGeom>
        </p:spPr>
      </p:pic>
      <p:pic>
        <p:nvPicPr>
          <p:cNvPr id="12" name="圖片 11">
            <a:extLst>
              <a:ext uri="{FF2B5EF4-FFF2-40B4-BE49-F238E27FC236}">
                <a16:creationId xmlns:a16="http://schemas.microsoft.com/office/drawing/2014/main" xmlns="" id="{DFDA2644-89C0-4802-8694-DD861EBB4F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4713" y="257729"/>
            <a:ext cx="2377380" cy="3171271"/>
          </a:xfrm>
          <a:prstGeom prst="rect">
            <a:avLst/>
          </a:prstGeom>
        </p:spPr>
      </p:pic>
      <p:pic>
        <p:nvPicPr>
          <p:cNvPr id="16" name="圖片 15">
            <a:extLst>
              <a:ext uri="{FF2B5EF4-FFF2-40B4-BE49-F238E27FC236}">
                <a16:creationId xmlns:a16="http://schemas.microsoft.com/office/drawing/2014/main" xmlns="" id="{057D36D3-C9D1-45D9-B4CD-507B1013ACC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883" t="-480" r="29626" b="480"/>
          <a:stretch/>
        </p:blipFill>
        <p:spPr>
          <a:xfrm>
            <a:off x="3514713" y="3550203"/>
            <a:ext cx="2305111" cy="3171272"/>
          </a:xfrm>
          <a:prstGeom prst="rect">
            <a:avLst/>
          </a:prstGeom>
        </p:spPr>
      </p:pic>
      <p:pic>
        <p:nvPicPr>
          <p:cNvPr id="26" name="圖片 25">
            <a:extLst>
              <a:ext uri="{FF2B5EF4-FFF2-40B4-BE49-F238E27FC236}">
                <a16:creationId xmlns:a16="http://schemas.microsoft.com/office/drawing/2014/main" xmlns="" id="{4C7CF743-5EA2-49F1-9022-00C1263960C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8529" t="5208" r="32549"/>
          <a:stretch/>
        </p:blipFill>
        <p:spPr>
          <a:xfrm>
            <a:off x="6405284" y="3550203"/>
            <a:ext cx="2183229" cy="3171271"/>
          </a:xfrm>
          <a:prstGeom prst="rect">
            <a:avLst/>
          </a:prstGeom>
        </p:spPr>
      </p:pic>
    </p:spTree>
    <p:extLst>
      <p:ext uri="{BB962C8B-B14F-4D97-AF65-F5344CB8AC3E}">
        <p14:creationId xmlns:p14="http://schemas.microsoft.com/office/powerpoint/2010/main" val="1361154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xmlns="" id="{1B4CD92C-D49D-4635-8642-E6D687C4A642}"/>
              </a:ext>
            </a:extLst>
          </p:cNvPr>
          <p:cNvPicPr>
            <a:picLocks noChangeAspect="1"/>
          </p:cNvPicPr>
          <p:nvPr/>
        </p:nvPicPr>
        <p:blipFill rotWithShape="1">
          <a:blip r:embed="rId3"/>
          <a:srcRect r="83493"/>
          <a:stretch/>
        </p:blipFill>
        <p:spPr>
          <a:xfrm>
            <a:off x="7712789" y="134576"/>
            <a:ext cx="1081961" cy="1580764"/>
          </a:xfrm>
          <a:prstGeom prst="rect">
            <a:avLst/>
          </a:prstGeom>
        </p:spPr>
      </p:pic>
      <p:sp>
        <p:nvSpPr>
          <p:cNvPr id="14" name="標題 13">
            <a:extLst>
              <a:ext uri="{FF2B5EF4-FFF2-40B4-BE49-F238E27FC236}">
                <a16:creationId xmlns:a16="http://schemas.microsoft.com/office/drawing/2014/main" xmlns="" id="{73B098B6-4BD6-42EF-8BB9-589FD4412F39}"/>
              </a:ext>
            </a:extLst>
          </p:cNvPr>
          <p:cNvSpPr>
            <a:spLocks noGrp="1"/>
          </p:cNvSpPr>
          <p:nvPr>
            <p:ph type="title"/>
          </p:nvPr>
        </p:nvSpPr>
        <p:spPr>
          <a:xfrm>
            <a:off x="279400" y="167582"/>
            <a:ext cx="7886700" cy="1325563"/>
          </a:xfrm>
        </p:spPr>
        <p:txBody>
          <a:bodyPr/>
          <a:lstStyle/>
          <a:p>
            <a:r>
              <a:rPr lang="en-US" altLang="zh-TW" dirty="0"/>
              <a:t>T0</a:t>
            </a:r>
            <a:r>
              <a:rPr lang="zh-TW" altLang="en-US" dirty="0"/>
              <a:t>腐蝕紀錄</a:t>
            </a:r>
          </a:p>
        </p:txBody>
      </p:sp>
      <p:sp>
        <p:nvSpPr>
          <p:cNvPr id="3" name="投影片編號版面配置區 2">
            <a:extLst>
              <a:ext uri="{FF2B5EF4-FFF2-40B4-BE49-F238E27FC236}">
                <a16:creationId xmlns:a16="http://schemas.microsoft.com/office/drawing/2014/main" xmlns="" id="{49E44DFC-94B8-497F-98A4-3A8688442FE9}"/>
              </a:ext>
            </a:extLst>
          </p:cNvPr>
          <p:cNvSpPr>
            <a:spLocks noGrp="1"/>
          </p:cNvSpPr>
          <p:nvPr>
            <p:ph type="sldNum" sz="quarter" idx="12"/>
          </p:nvPr>
        </p:nvSpPr>
        <p:spPr/>
        <p:txBody>
          <a:bodyPr/>
          <a:lstStyle/>
          <a:p>
            <a:fld id="{1F220689-AEDA-4305-92BB-0F5DD1CAE180}" type="slidenum">
              <a:rPr lang="zh-TW" altLang="en-US" smtClean="0"/>
              <a:t>33</a:t>
            </a:fld>
            <a:endParaRPr lang="zh-TW" altLang="en-US" dirty="0"/>
          </a:p>
        </p:txBody>
      </p:sp>
      <p:graphicFrame>
        <p:nvGraphicFramePr>
          <p:cNvPr id="4" name="表格 3">
            <a:extLst>
              <a:ext uri="{FF2B5EF4-FFF2-40B4-BE49-F238E27FC236}">
                <a16:creationId xmlns:a16="http://schemas.microsoft.com/office/drawing/2014/main" xmlns="" id="{D27EC129-9865-44E7-ADFC-8B5D44E8D381}"/>
              </a:ext>
            </a:extLst>
          </p:cNvPr>
          <p:cNvGraphicFramePr>
            <a:graphicFrameLocks noGrp="1"/>
          </p:cNvGraphicFramePr>
          <p:nvPr>
            <p:extLst>
              <p:ext uri="{D42A27DB-BD31-4B8C-83A1-F6EECF244321}">
                <p14:modId xmlns:p14="http://schemas.microsoft.com/office/powerpoint/2010/main" val="1084875747"/>
              </p:ext>
            </p:extLst>
          </p:nvPr>
        </p:nvGraphicFramePr>
        <p:xfrm>
          <a:off x="279400" y="1715340"/>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0hr</a:t>
                      </a:r>
                      <a:endParaRPr lang="zh-TW" altLang="en-US" b="1" dirty="0"/>
                    </a:p>
                  </a:txBody>
                  <a:tcPr anchor="ctr">
                    <a:solidFill>
                      <a:schemeClr val="accent5">
                        <a:lumMod val="20000"/>
                        <a:lumOff val="80000"/>
                      </a:schemeClr>
                    </a:solidFill>
                  </a:tcPr>
                </a:tc>
                <a:tc>
                  <a:txBody>
                    <a:bodyPr/>
                    <a:lstStyle/>
                    <a:p>
                      <a:pPr algn="ctr"/>
                      <a:r>
                        <a:rPr lang="en-US" altLang="zh-TW" b="1" dirty="0"/>
                        <a:t>24hr</a:t>
                      </a:r>
                      <a:endParaRPr lang="zh-TW" altLang="en-US" b="1" dirty="0"/>
                    </a:p>
                  </a:txBody>
                  <a:tcPr anchor="ctr">
                    <a:solidFill>
                      <a:schemeClr val="accent5">
                        <a:lumMod val="20000"/>
                        <a:lumOff val="80000"/>
                      </a:schemeClr>
                    </a:solidFill>
                  </a:tcPr>
                </a:tc>
                <a:tc>
                  <a:txBody>
                    <a:bodyPr/>
                    <a:lstStyle/>
                    <a:p>
                      <a:pPr algn="ctr"/>
                      <a:r>
                        <a:rPr lang="en-US" altLang="zh-TW" b="1" dirty="0"/>
                        <a:t>120hr</a:t>
                      </a:r>
                      <a:endParaRPr lang="zh-TW" altLang="en-US" b="1" dirty="0"/>
                    </a:p>
                  </a:txBody>
                  <a:tcPr anchor="ctr">
                    <a:solidFill>
                      <a:schemeClr val="accent5">
                        <a:lumMod val="20000"/>
                        <a:lumOff val="80000"/>
                      </a:schemeClr>
                    </a:solidFill>
                  </a:tcPr>
                </a:tc>
                <a:tc>
                  <a:txBody>
                    <a:bodyPr/>
                    <a:lstStyle/>
                    <a:p>
                      <a:pPr algn="ctr"/>
                      <a:r>
                        <a:rPr lang="en-US" altLang="zh-TW" b="1" dirty="0"/>
                        <a:t>168hr</a:t>
                      </a:r>
                      <a:endParaRPr lang="zh-TW" altLang="en-US" b="1" dirty="0"/>
                    </a:p>
                  </a:txBody>
                  <a:tcPr anchor="ctr">
                    <a:solidFill>
                      <a:schemeClr val="accent5">
                        <a:lumMod val="20000"/>
                        <a:lumOff val="80000"/>
                      </a:schemeClr>
                    </a:solidFill>
                  </a:tcPr>
                </a:tc>
                <a:tc>
                  <a:txBody>
                    <a:bodyPr/>
                    <a:lstStyle/>
                    <a:p>
                      <a:pPr algn="ctr"/>
                      <a:r>
                        <a:rPr lang="en-US" altLang="zh-TW" b="1" dirty="0"/>
                        <a:t>216hr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r>
                        <a:rPr lang="zh-TW" altLang="en-US" sz="1200" dirty="0"/>
                        <a:t>剛放入</a:t>
                      </a:r>
                    </a:p>
                  </a:txBody>
                  <a:tcPr anchor="ctr"/>
                </a:tc>
                <a:tc>
                  <a:txBody>
                    <a:bodyPr/>
                    <a:lstStyle/>
                    <a:p>
                      <a:pPr algn="ctr"/>
                      <a:r>
                        <a:rPr lang="zh-TW" altLang="en-US" sz="1200" dirty="0"/>
                        <a:t>開始白銹生成</a:t>
                      </a:r>
                      <a:r>
                        <a:rPr lang="en-US" altLang="zh-TW" sz="1200" dirty="0"/>
                        <a:t>50%</a:t>
                      </a:r>
                      <a:endParaRPr lang="zh-TW" altLang="en-US" sz="1200" dirty="0"/>
                    </a:p>
                  </a:txBody>
                  <a:tcPr anchor="ctr"/>
                </a:tc>
                <a:tc>
                  <a:txBody>
                    <a:bodyPr/>
                    <a:lstStyle/>
                    <a:p>
                      <a:pPr algn="ctr"/>
                      <a:endParaRPr lang="zh-TW" altLang="en-US" sz="1200" dirty="0"/>
                    </a:p>
                  </a:txBody>
                  <a:tcPr anchor="ctr"/>
                </a:tc>
                <a:tc>
                  <a:txBody>
                    <a:bodyPr/>
                    <a:lstStyle/>
                    <a:p>
                      <a:pPr algn="ctr"/>
                      <a:r>
                        <a:rPr lang="zh-TW" altLang="en-US" sz="1200" dirty="0"/>
                        <a:t>出現紅銹</a:t>
                      </a:r>
                      <a:endParaRPr lang="en-US" altLang="zh-TW" sz="1200" dirty="0"/>
                    </a:p>
                  </a:txBody>
                  <a:tcPr anchor="ctr"/>
                </a:tc>
                <a:tc>
                  <a:txBody>
                    <a:bodyPr/>
                    <a:lstStyle/>
                    <a:p>
                      <a:pPr algn="ctr"/>
                      <a:r>
                        <a:rPr lang="zh-TW" altLang="en-US" sz="1200" dirty="0"/>
                        <a:t>紅銹佔面積</a:t>
                      </a:r>
                      <a:r>
                        <a:rPr lang="en-US" altLang="zh-TW" sz="1200" dirty="0"/>
                        <a:t>30%</a:t>
                      </a:r>
                    </a:p>
                    <a:p>
                      <a:pPr algn="ctr"/>
                      <a:r>
                        <a:rPr lang="zh-TW" altLang="en-US" sz="1200" dirty="0"/>
                        <a:t>白銹佔面積</a:t>
                      </a:r>
                      <a:r>
                        <a:rPr lang="en-US" altLang="zh-TW" sz="1200" dirty="0"/>
                        <a:t>70%</a:t>
                      </a:r>
                      <a:endParaRPr lang="zh-TW" altLang="en-US" sz="1200" dirty="0"/>
                    </a:p>
                  </a:txBody>
                  <a:tcPr anchor="ctr"/>
                </a:tc>
                <a:extLst>
                  <a:ext uri="{0D108BD9-81ED-4DB2-BD59-A6C34878D82A}">
                    <a16:rowId xmlns:a16="http://schemas.microsoft.com/office/drawing/2014/main" xmlns="" val="4118700116"/>
                  </a:ext>
                </a:extLst>
              </a:tr>
            </a:tbl>
          </a:graphicData>
        </a:graphic>
      </p:graphicFrame>
      <p:pic>
        <p:nvPicPr>
          <p:cNvPr id="32" name="圖片 31">
            <a:extLst>
              <a:ext uri="{FF2B5EF4-FFF2-40B4-BE49-F238E27FC236}">
                <a16:creationId xmlns:a16="http://schemas.microsoft.com/office/drawing/2014/main" xmlns="" id="{146E2E00-81A0-4374-9CA4-7A559B34CBA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869" r="22848"/>
          <a:stretch/>
        </p:blipFill>
        <p:spPr>
          <a:xfrm>
            <a:off x="1291573" y="2232588"/>
            <a:ext cx="818073" cy="1196412"/>
          </a:xfrm>
          <a:prstGeom prst="rect">
            <a:avLst/>
          </a:prstGeom>
        </p:spPr>
      </p:pic>
      <p:pic>
        <p:nvPicPr>
          <p:cNvPr id="36" name="圖片 35">
            <a:extLst>
              <a:ext uri="{FF2B5EF4-FFF2-40B4-BE49-F238E27FC236}">
                <a16:creationId xmlns:a16="http://schemas.microsoft.com/office/drawing/2014/main" xmlns="" id="{A601754F-2789-4ED0-AB18-81EA654733A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675" r="24065"/>
          <a:stretch/>
        </p:blipFill>
        <p:spPr>
          <a:xfrm rot="10800000">
            <a:off x="2926570" y="2232588"/>
            <a:ext cx="818073" cy="1196412"/>
          </a:xfrm>
          <a:prstGeom prst="rect">
            <a:avLst/>
          </a:prstGeom>
        </p:spPr>
      </p:pic>
      <p:pic>
        <p:nvPicPr>
          <p:cNvPr id="37" name="圖片 36">
            <a:extLst>
              <a:ext uri="{FF2B5EF4-FFF2-40B4-BE49-F238E27FC236}">
                <a16:creationId xmlns:a16="http://schemas.microsoft.com/office/drawing/2014/main" xmlns="" id="{B8641C9D-2AFE-42D9-9F4D-269FEF35B97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919" t="8547" r="12300" b="10198"/>
          <a:stretch/>
        </p:blipFill>
        <p:spPr>
          <a:xfrm>
            <a:off x="4561566" y="2253207"/>
            <a:ext cx="869580" cy="1196413"/>
          </a:xfrm>
          <a:prstGeom prst="rect">
            <a:avLst/>
          </a:prstGeom>
        </p:spPr>
      </p:pic>
      <p:pic>
        <p:nvPicPr>
          <p:cNvPr id="38" name="圖片 37">
            <a:extLst>
              <a:ext uri="{FF2B5EF4-FFF2-40B4-BE49-F238E27FC236}">
                <a16:creationId xmlns:a16="http://schemas.microsoft.com/office/drawing/2014/main" xmlns="" id="{26367C69-3003-4710-901D-7F8073164BC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8417" b="3596"/>
          <a:stretch/>
        </p:blipFill>
        <p:spPr>
          <a:xfrm rot="16200000">
            <a:off x="6084654" y="2396003"/>
            <a:ext cx="1196416" cy="869585"/>
          </a:xfrm>
          <a:prstGeom prst="rect">
            <a:avLst/>
          </a:prstGeom>
        </p:spPr>
      </p:pic>
      <p:pic>
        <p:nvPicPr>
          <p:cNvPr id="39" name="圖片 38">
            <a:extLst>
              <a:ext uri="{FF2B5EF4-FFF2-40B4-BE49-F238E27FC236}">
                <a16:creationId xmlns:a16="http://schemas.microsoft.com/office/drawing/2014/main" xmlns="" id="{36683F0D-55E5-4793-BC9E-D20AFA8B883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4120" t="24003" r="19351" b="6858"/>
          <a:stretch/>
        </p:blipFill>
        <p:spPr>
          <a:xfrm>
            <a:off x="7884177" y="2232587"/>
            <a:ext cx="869580" cy="1205473"/>
          </a:xfrm>
          <a:prstGeom prst="rect">
            <a:avLst/>
          </a:prstGeom>
        </p:spPr>
      </p:pic>
      <p:graphicFrame>
        <p:nvGraphicFramePr>
          <p:cNvPr id="40" name="表格 39">
            <a:extLst>
              <a:ext uri="{FF2B5EF4-FFF2-40B4-BE49-F238E27FC236}">
                <a16:creationId xmlns:a16="http://schemas.microsoft.com/office/drawing/2014/main" xmlns="" id="{846BA5A1-D8FF-46C5-9ADF-01AE24FA286A}"/>
              </a:ext>
            </a:extLst>
          </p:cNvPr>
          <p:cNvGraphicFramePr>
            <a:graphicFrameLocks noGrp="1"/>
          </p:cNvGraphicFramePr>
          <p:nvPr>
            <p:extLst>
              <p:ext uri="{D42A27DB-BD31-4B8C-83A1-F6EECF244321}">
                <p14:modId xmlns:p14="http://schemas.microsoft.com/office/powerpoint/2010/main" val="2704590168"/>
              </p:ext>
            </p:extLst>
          </p:nvPr>
        </p:nvGraphicFramePr>
        <p:xfrm>
          <a:off x="279400" y="4072265"/>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288hr</a:t>
                      </a:r>
                      <a:endParaRPr lang="zh-TW" altLang="en-US" b="1" dirty="0"/>
                    </a:p>
                  </a:txBody>
                  <a:tcPr anchor="ctr">
                    <a:solidFill>
                      <a:schemeClr val="accent5">
                        <a:lumMod val="20000"/>
                        <a:lumOff val="80000"/>
                      </a:schemeClr>
                    </a:solidFill>
                  </a:tcPr>
                </a:tc>
                <a:tc>
                  <a:txBody>
                    <a:bodyPr/>
                    <a:lstStyle/>
                    <a:p>
                      <a:pPr algn="ctr"/>
                      <a:r>
                        <a:rPr lang="en-US" altLang="zh-TW" b="1" dirty="0"/>
                        <a:t>312hr</a:t>
                      </a:r>
                      <a:endParaRPr lang="zh-TW" altLang="en-US" b="1" dirty="0"/>
                    </a:p>
                  </a:txBody>
                  <a:tcPr anchor="ctr">
                    <a:solidFill>
                      <a:schemeClr val="accent5">
                        <a:lumMod val="20000"/>
                        <a:lumOff val="80000"/>
                      </a:schemeClr>
                    </a:solidFill>
                  </a:tcPr>
                </a:tc>
                <a:tc>
                  <a:txBody>
                    <a:bodyPr/>
                    <a:lstStyle/>
                    <a:p>
                      <a:pPr algn="ctr"/>
                      <a:r>
                        <a:rPr lang="en-US" altLang="zh-TW" b="1" dirty="0"/>
                        <a:t>360hr</a:t>
                      </a:r>
                      <a:endParaRPr lang="zh-TW" altLang="en-US" b="1" dirty="0"/>
                    </a:p>
                  </a:txBody>
                  <a:tcPr anchor="ctr">
                    <a:solidFill>
                      <a:schemeClr val="accent5">
                        <a:lumMod val="20000"/>
                        <a:lumOff val="80000"/>
                      </a:schemeClr>
                    </a:solidFill>
                  </a:tcPr>
                </a:tc>
                <a:tc>
                  <a:txBody>
                    <a:bodyPr/>
                    <a:lstStyle/>
                    <a:p>
                      <a:pPr algn="ctr"/>
                      <a:r>
                        <a:rPr lang="en-US" altLang="zh-TW" b="1" dirty="0"/>
                        <a:t>384hr</a:t>
                      </a:r>
                      <a:endParaRPr lang="zh-TW" altLang="en-US" b="1" dirty="0"/>
                    </a:p>
                  </a:txBody>
                  <a:tcPr anchor="ctr">
                    <a:solidFill>
                      <a:schemeClr val="accent5">
                        <a:lumMod val="20000"/>
                        <a:lumOff val="80000"/>
                      </a:schemeClr>
                    </a:solidFill>
                  </a:tcPr>
                </a:tc>
                <a:tc>
                  <a:txBody>
                    <a:bodyPr/>
                    <a:lstStyle/>
                    <a:p>
                      <a:pPr algn="ctr"/>
                      <a:r>
                        <a:rPr lang="en-US" altLang="zh-TW" b="1" dirty="0"/>
                        <a:t>456hr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r>
                        <a:rPr lang="zh-TW" altLang="en-US" sz="1200" dirty="0"/>
                        <a:t>紅銹佔面積</a:t>
                      </a:r>
                      <a:r>
                        <a:rPr lang="en-US" altLang="zh-TW" sz="1200" dirty="0"/>
                        <a:t>50%</a:t>
                      </a:r>
                    </a:p>
                    <a:p>
                      <a:pPr algn="ctr"/>
                      <a:r>
                        <a:rPr lang="zh-TW" altLang="en-US" sz="1200" dirty="0"/>
                        <a:t>白銹佔面積</a:t>
                      </a:r>
                      <a:r>
                        <a:rPr lang="en-US" altLang="zh-TW" sz="1200" dirty="0"/>
                        <a:t>90%</a:t>
                      </a:r>
                      <a:endParaRPr lang="zh-TW" altLang="en-US" sz="1200" dirty="0"/>
                    </a:p>
                  </a:txBody>
                  <a:tcPr anchor="ctr"/>
                </a:tc>
                <a:tc>
                  <a:txBody>
                    <a:bodyPr/>
                    <a:lstStyle/>
                    <a:p>
                      <a:pPr algn="ctr"/>
                      <a:endParaRPr lang="zh-TW" altLang="en-US" sz="1400" dirty="0"/>
                    </a:p>
                  </a:txBody>
                  <a:tcPr anchor="ctr"/>
                </a:tc>
                <a:tc>
                  <a:txBody>
                    <a:bodyPr/>
                    <a:lstStyle/>
                    <a:p>
                      <a:pPr algn="ctr"/>
                      <a:endParaRPr lang="zh-TW" altLang="en-US" sz="1600" dirty="0"/>
                    </a:p>
                  </a:txBody>
                  <a:tcPr anchor="ctr"/>
                </a:tc>
                <a:extLst>
                  <a:ext uri="{0D108BD9-81ED-4DB2-BD59-A6C34878D82A}">
                    <a16:rowId xmlns:a16="http://schemas.microsoft.com/office/drawing/2014/main" xmlns="" val="4118700116"/>
                  </a:ext>
                </a:extLst>
              </a:tr>
            </a:tbl>
          </a:graphicData>
        </a:graphic>
      </p:graphicFrame>
      <p:pic>
        <p:nvPicPr>
          <p:cNvPr id="44" name="圖片 43">
            <a:extLst>
              <a:ext uri="{FF2B5EF4-FFF2-40B4-BE49-F238E27FC236}">
                <a16:creationId xmlns:a16="http://schemas.microsoft.com/office/drawing/2014/main" xmlns="" id="{2863870E-FD55-4387-AC05-BFAA105C691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4019" t="14469" r="13272"/>
          <a:stretch/>
        </p:blipFill>
        <p:spPr>
          <a:xfrm>
            <a:off x="1230544" y="4604972"/>
            <a:ext cx="879102" cy="1218672"/>
          </a:xfrm>
          <a:prstGeom prst="rect">
            <a:avLst/>
          </a:prstGeom>
        </p:spPr>
      </p:pic>
      <p:pic>
        <p:nvPicPr>
          <p:cNvPr id="45" name="圖片 44">
            <a:extLst>
              <a:ext uri="{FF2B5EF4-FFF2-40B4-BE49-F238E27FC236}">
                <a16:creationId xmlns:a16="http://schemas.microsoft.com/office/drawing/2014/main" xmlns="" id="{2FFFB644-F2D8-480A-9F97-DBA178C4255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8814" r="14935"/>
          <a:stretch/>
        </p:blipFill>
        <p:spPr>
          <a:xfrm>
            <a:off x="2865542" y="4593423"/>
            <a:ext cx="879101" cy="1209512"/>
          </a:xfrm>
          <a:prstGeom prst="rect">
            <a:avLst/>
          </a:prstGeom>
        </p:spPr>
      </p:pic>
      <p:pic>
        <p:nvPicPr>
          <p:cNvPr id="46" name="圖片 45">
            <a:extLst>
              <a:ext uri="{FF2B5EF4-FFF2-40B4-BE49-F238E27FC236}">
                <a16:creationId xmlns:a16="http://schemas.microsoft.com/office/drawing/2014/main" xmlns="" id="{A8CD76C8-BF75-4383-9D56-515B303312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00539" y="4593424"/>
            <a:ext cx="879101" cy="1209511"/>
          </a:xfrm>
          <a:prstGeom prst="rect">
            <a:avLst/>
          </a:prstGeom>
        </p:spPr>
      </p:pic>
      <p:pic>
        <p:nvPicPr>
          <p:cNvPr id="16" name="圖片 15">
            <a:extLst>
              <a:ext uri="{FF2B5EF4-FFF2-40B4-BE49-F238E27FC236}">
                <a16:creationId xmlns:a16="http://schemas.microsoft.com/office/drawing/2014/main" xmlns="" id="{A9049301-669B-439C-99FB-857DC77CD0C2}"/>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30518" b="4650"/>
          <a:stretch/>
        </p:blipFill>
        <p:spPr>
          <a:xfrm rot="16200000">
            <a:off x="5981595" y="4687584"/>
            <a:ext cx="1218673" cy="1053447"/>
          </a:xfrm>
          <a:prstGeom prst="rect">
            <a:avLst/>
          </a:prstGeom>
        </p:spPr>
      </p:pic>
      <p:pic>
        <p:nvPicPr>
          <p:cNvPr id="6" name="圖片 5">
            <a:extLst>
              <a:ext uri="{FF2B5EF4-FFF2-40B4-BE49-F238E27FC236}">
                <a16:creationId xmlns:a16="http://schemas.microsoft.com/office/drawing/2014/main" xmlns="" id="{155D2FF7-B96E-47E5-8F8C-555ACC52A92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620" t="12754" r="1821" b="833"/>
          <a:stretch/>
        </p:blipFill>
        <p:spPr>
          <a:xfrm>
            <a:off x="7712789" y="4593423"/>
            <a:ext cx="974010" cy="1174941"/>
          </a:xfrm>
          <a:prstGeom prst="rect">
            <a:avLst/>
          </a:prstGeom>
        </p:spPr>
      </p:pic>
    </p:spTree>
    <p:extLst>
      <p:ext uri="{BB962C8B-B14F-4D97-AF65-F5344CB8AC3E}">
        <p14:creationId xmlns:p14="http://schemas.microsoft.com/office/powerpoint/2010/main" val="2732230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408BA8A5-25F1-4CC5-8B4A-EAAECEFB9E94}"/>
              </a:ext>
            </a:extLst>
          </p:cNvPr>
          <p:cNvSpPr>
            <a:spLocks noGrp="1"/>
          </p:cNvSpPr>
          <p:nvPr>
            <p:ph type="title"/>
          </p:nvPr>
        </p:nvSpPr>
        <p:spPr>
          <a:xfrm>
            <a:off x="628650" y="365125"/>
            <a:ext cx="7886700" cy="1325563"/>
          </a:xfrm>
        </p:spPr>
        <p:txBody>
          <a:bodyPr/>
          <a:lstStyle/>
          <a:p>
            <a:r>
              <a:rPr lang="zh-TW" altLang="en-US" dirty="0"/>
              <a:t>螺絲與螺栓的腐蝕紀錄</a:t>
            </a:r>
          </a:p>
        </p:txBody>
      </p:sp>
      <p:sp>
        <p:nvSpPr>
          <p:cNvPr id="2" name="投影片編號版面配置區 1">
            <a:extLst>
              <a:ext uri="{FF2B5EF4-FFF2-40B4-BE49-F238E27FC236}">
                <a16:creationId xmlns:a16="http://schemas.microsoft.com/office/drawing/2014/main" xmlns="" id="{30ACE513-93C9-44B3-9BC2-DCF5B726E1D0}"/>
              </a:ext>
            </a:extLst>
          </p:cNvPr>
          <p:cNvSpPr>
            <a:spLocks noGrp="1"/>
          </p:cNvSpPr>
          <p:nvPr>
            <p:ph type="sldNum" sz="quarter" idx="12"/>
          </p:nvPr>
        </p:nvSpPr>
        <p:spPr/>
        <p:txBody>
          <a:bodyPr/>
          <a:lstStyle/>
          <a:p>
            <a:fld id="{1F220689-AEDA-4305-92BB-0F5DD1CAE180}" type="slidenum">
              <a:rPr lang="zh-TW" altLang="en-US" smtClean="0"/>
              <a:t>34</a:t>
            </a:fld>
            <a:endParaRPr lang="zh-TW" altLang="en-US"/>
          </a:p>
        </p:txBody>
      </p:sp>
      <p:pic>
        <p:nvPicPr>
          <p:cNvPr id="31" name="圖片 30">
            <a:extLst>
              <a:ext uri="{FF2B5EF4-FFF2-40B4-BE49-F238E27FC236}">
                <a16:creationId xmlns:a16="http://schemas.microsoft.com/office/drawing/2014/main" xmlns="" id="{A9C09FB8-69C0-463A-9F07-5A54B33544E9}"/>
              </a:ext>
            </a:extLst>
          </p:cNvPr>
          <p:cNvPicPr>
            <a:picLocks noChangeAspect="1"/>
          </p:cNvPicPr>
          <p:nvPr/>
        </p:nvPicPr>
        <p:blipFill rotWithShape="1">
          <a:blip r:embed="rId2"/>
          <a:srcRect r="83493"/>
          <a:stretch/>
        </p:blipFill>
        <p:spPr>
          <a:xfrm>
            <a:off x="7712789" y="134576"/>
            <a:ext cx="1081961" cy="1580764"/>
          </a:xfrm>
          <a:prstGeom prst="rect">
            <a:avLst/>
          </a:prstGeom>
        </p:spPr>
      </p:pic>
      <p:graphicFrame>
        <p:nvGraphicFramePr>
          <p:cNvPr id="32" name="表格 31">
            <a:extLst>
              <a:ext uri="{FF2B5EF4-FFF2-40B4-BE49-F238E27FC236}">
                <a16:creationId xmlns:a16="http://schemas.microsoft.com/office/drawing/2014/main" xmlns="" id="{DDAD501C-909B-40D7-AFB5-9B70B356CA4F}"/>
              </a:ext>
            </a:extLst>
          </p:cNvPr>
          <p:cNvGraphicFramePr>
            <a:graphicFrameLocks noGrp="1"/>
          </p:cNvGraphicFramePr>
          <p:nvPr>
            <p:extLst>
              <p:ext uri="{D42A27DB-BD31-4B8C-83A1-F6EECF244321}">
                <p14:modId xmlns:p14="http://schemas.microsoft.com/office/powerpoint/2010/main" val="958297259"/>
              </p:ext>
            </p:extLst>
          </p:nvPr>
        </p:nvGraphicFramePr>
        <p:xfrm>
          <a:off x="279400" y="1715340"/>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0hr</a:t>
                      </a:r>
                      <a:endParaRPr lang="zh-TW" altLang="en-US" b="1" dirty="0"/>
                    </a:p>
                  </a:txBody>
                  <a:tcPr anchor="ctr">
                    <a:solidFill>
                      <a:schemeClr val="accent5">
                        <a:lumMod val="20000"/>
                        <a:lumOff val="80000"/>
                      </a:schemeClr>
                    </a:solidFill>
                  </a:tcPr>
                </a:tc>
                <a:tc>
                  <a:txBody>
                    <a:bodyPr/>
                    <a:lstStyle/>
                    <a:p>
                      <a:pPr algn="ctr"/>
                      <a:r>
                        <a:rPr lang="en-US" altLang="zh-TW" b="1" dirty="0"/>
                        <a:t>24hr</a:t>
                      </a:r>
                      <a:endParaRPr lang="zh-TW" altLang="en-US" b="1" dirty="0"/>
                    </a:p>
                  </a:txBody>
                  <a:tcPr anchor="ctr">
                    <a:solidFill>
                      <a:schemeClr val="accent5">
                        <a:lumMod val="20000"/>
                        <a:lumOff val="80000"/>
                      </a:schemeClr>
                    </a:solidFill>
                  </a:tcPr>
                </a:tc>
                <a:tc>
                  <a:txBody>
                    <a:bodyPr/>
                    <a:lstStyle/>
                    <a:p>
                      <a:pPr algn="ctr"/>
                      <a:r>
                        <a:rPr lang="en-US" altLang="zh-TW" b="1" dirty="0"/>
                        <a:t>120hr</a:t>
                      </a:r>
                      <a:endParaRPr lang="zh-TW" altLang="en-US" b="1" dirty="0"/>
                    </a:p>
                  </a:txBody>
                  <a:tcPr anchor="ctr">
                    <a:solidFill>
                      <a:schemeClr val="accent5">
                        <a:lumMod val="20000"/>
                        <a:lumOff val="80000"/>
                      </a:schemeClr>
                    </a:solidFill>
                  </a:tcPr>
                </a:tc>
                <a:tc>
                  <a:txBody>
                    <a:bodyPr/>
                    <a:lstStyle/>
                    <a:p>
                      <a:pPr algn="ctr"/>
                      <a:r>
                        <a:rPr lang="en-US" altLang="zh-TW" b="1" dirty="0"/>
                        <a:t>168hr</a:t>
                      </a:r>
                      <a:endParaRPr lang="zh-TW" altLang="en-US" b="1" dirty="0"/>
                    </a:p>
                  </a:txBody>
                  <a:tcPr anchor="ctr">
                    <a:solidFill>
                      <a:schemeClr val="accent5">
                        <a:lumMod val="20000"/>
                        <a:lumOff val="80000"/>
                      </a:schemeClr>
                    </a:solidFill>
                  </a:tcPr>
                </a:tc>
                <a:tc>
                  <a:txBody>
                    <a:bodyPr/>
                    <a:lstStyle/>
                    <a:p>
                      <a:pPr algn="ctr"/>
                      <a:r>
                        <a:rPr lang="en-US" altLang="zh-TW" b="1" dirty="0"/>
                        <a:t>216hr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r>
                        <a:rPr lang="zh-TW" altLang="en-US" sz="1200" dirty="0"/>
                        <a:t>剛放入</a:t>
                      </a:r>
                    </a:p>
                  </a:txBody>
                  <a:tcPr anchor="ctr"/>
                </a:tc>
                <a:tc>
                  <a:txBody>
                    <a:bodyPr/>
                    <a:lstStyle/>
                    <a:p>
                      <a:pPr algn="ctr"/>
                      <a:r>
                        <a:rPr lang="zh-TW" altLang="en-US" sz="1200" dirty="0"/>
                        <a:t>出現白銹</a:t>
                      </a:r>
                      <a:endParaRPr lang="en-US" altLang="zh-TW" sz="1200" dirty="0"/>
                    </a:p>
                    <a:p>
                      <a:pPr algn="ctr"/>
                      <a:r>
                        <a:rPr lang="zh-TW" altLang="en-US" sz="1200" dirty="0"/>
                        <a:t>白銹佔面積</a:t>
                      </a:r>
                      <a:r>
                        <a:rPr lang="en-US" altLang="zh-TW" sz="1200" dirty="0"/>
                        <a:t>90%</a:t>
                      </a:r>
                      <a:endParaRPr lang="zh-TW" altLang="en-US" sz="1200" dirty="0"/>
                    </a:p>
                  </a:txBody>
                  <a:tcPr anchor="ctr"/>
                </a:tc>
                <a:tc>
                  <a:txBody>
                    <a:bodyPr/>
                    <a:lstStyle/>
                    <a:p>
                      <a:pPr algn="ctr"/>
                      <a:r>
                        <a:rPr lang="zh-TW" altLang="en-US" sz="1200" dirty="0"/>
                        <a:t>出現紅銹佔</a:t>
                      </a:r>
                      <a:r>
                        <a:rPr lang="en-US" altLang="zh-TW" sz="1200" dirty="0"/>
                        <a:t>30%</a:t>
                      </a:r>
                      <a:endParaRPr lang="zh-TW" altLang="en-US" sz="1200" dirty="0"/>
                    </a:p>
                  </a:txBody>
                  <a:tcPr anchor="ctr"/>
                </a:tc>
                <a:tc>
                  <a:txBody>
                    <a:bodyPr/>
                    <a:lstStyle/>
                    <a:p>
                      <a:pPr algn="ct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紅銹佔</a:t>
                      </a:r>
                      <a:r>
                        <a:rPr lang="en-US" altLang="zh-TW" sz="1200" dirty="0"/>
                        <a:t>50%</a:t>
                      </a:r>
                      <a:endParaRPr lang="zh-TW" altLang="en-US" sz="1200" dirty="0"/>
                    </a:p>
                  </a:txBody>
                  <a:tcPr anchor="ctr"/>
                </a:tc>
                <a:extLst>
                  <a:ext uri="{0D108BD9-81ED-4DB2-BD59-A6C34878D82A}">
                    <a16:rowId xmlns:a16="http://schemas.microsoft.com/office/drawing/2014/main" xmlns="" val="4118700116"/>
                  </a:ext>
                </a:extLst>
              </a:tr>
            </a:tbl>
          </a:graphicData>
        </a:graphic>
      </p:graphicFrame>
      <p:graphicFrame>
        <p:nvGraphicFramePr>
          <p:cNvPr id="33" name="表格 32">
            <a:extLst>
              <a:ext uri="{FF2B5EF4-FFF2-40B4-BE49-F238E27FC236}">
                <a16:creationId xmlns:a16="http://schemas.microsoft.com/office/drawing/2014/main" xmlns="" id="{558F265B-0F3A-418B-B863-7649C393BE34}"/>
              </a:ext>
            </a:extLst>
          </p:cNvPr>
          <p:cNvGraphicFramePr>
            <a:graphicFrameLocks noGrp="1"/>
          </p:cNvGraphicFramePr>
          <p:nvPr>
            <p:extLst>
              <p:ext uri="{D42A27DB-BD31-4B8C-83A1-F6EECF244321}">
                <p14:modId xmlns:p14="http://schemas.microsoft.com/office/powerpoint/2010/main" val="1261121707"/>
              </p:ext>
            </p:extLst>
          </p:nvPr>
        </p:nvGraphicFramePr>
        <p:xfrm>
          <a:off x="279400" y="4072265"/>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288hr</a:t>
                      </a:r>
                      <a:endParaRPr lang="zh-TW" altLang="en-US" b="1" dirty="0"/>
                    </a:p>
                  </a:txBody>
                  <a:tcPr anchor="ctr">
                    <a:solidFill>
                      <a:schemeClr val="accent5">
                        <a:lumMod val="20000"/>
                        <a:lumOff val="80000"/>
                      </a:schemeClr>
                    </a:solidFill>
                  </a:tcPr>
                </a:tc>
                <a:tc>
                  <a:txBody>
                    <a:bodyPr/>
                    <a:lstStyle/>
                    <a:p>
                      <a:pPr algn="ctr"/>
                      <a:r>
                        <a:rPr lang="en-US" altLang="zh-TW" b="1" dirty="0"/>
                        <a:t>312hr</a:t>
                      </a:r>
                      <a:endParaRPr lang="zh-TW" altLang="en-US" b="1" dirty="0"/>
                    </a:p>
                  </a:txBody>
                  <a:tcPr anchor="ctr">
                    <a:solidFill>
                      <a:schemeClr val="accent5">
                        <a:lumMod val="20000"/>
                        <a:lumOff val="80000"/>
                      </a:schemeClr>
                    </a:solidFill>
                  </a:tcPr>
                </a:tc>
                <a:tc>
                  <a:txBody>
                    <a:bodyPr/>
                    <a:lstStyle/>
                    <a:p>
                      <a:pPr algn="ctr"/>
                      <a:r>
                        <a:rPr lang="en-US" altLang="zh-TW" b="1" dirty="0"/>
                        <a:t>360hr</a:t>
                      </a:r>
                      <a:endParaRPr lang="zh-TW" altLang="en-US" b="1" dirty="0"/>
                    </a:p>
                  </a:txBody>
                  <a:tcPr anchor="ctr">
                    <a:solidFill>
                      <a:schemeClr val="accent5">
                        <a:lumMod val="20000"/>
                        <a:lumOff val="80000"/>
                      </a:schemeClr>
                    </a:solidFill>
                  </a:tcPr>
                </a:tc>
                <a:tc>
                  <a:txBody>
                    <a:bodyPr/>
                    <a:lstStyle/>
                    <a:p>
                      <a:pPr algn="ctr"/>
                      <a:r>
                        <a:rPr lang="en-US" altLang="zh-TW" b="1" dirty="0"/>
                        <a:t>384hr</a:t>
                      </a:r>
                      <a:endParaRPr lang="zh-TW" altLang="en-US" b="1" dirty="0"/>
                    </a:p>
                  </a:txBody>
                  <a:tcPr anchor="ctr">
                    <a:solidFill>
                      <a:schemeClr val="accent5">
                        <a:lumMod val="20000"/>
                        <a:lumOff val="80000"/>
                      </a:schemeClr>
                    </a:solidFill>
                  </a:tcPr>
                </a:tc>
                <a:tc>
                  <a:txBody>
                    <a:bodyPr/>
                    <a:lstStyle/>
                    <a:p>
                      <a:pPr algn="ctr"/>
                      <a:r>
                        <a:rPr lang="en-US" altLang="zh-TW" b="1" dirty="0"/>
                        <a:t>456hr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endParaRPr lang="zh-TW" altLang="en-US" sz="1400" dirty="0"/>
                    </a:p>
                  </a:txBody>
                  <a:tcPr anchor="ctr"/>
                </a:tc>
                <a:tc>
                  <a:txBody>
                    <a:bodyPr/>
                    <a:lstStyle/>
                    <a:p>
                      <a:pPr algn="ctr"/>
                      <a:endParaRPr lang="zh-TW" altLang="en-US" sz="1400" dirty="0"/>
                    </a:p>
                  </a:txBody>
                  <a:tcPr anchor="ctr"/>
                </a:tc>
                <a:tc>
                  <a:txBody>
                    <a:bodyPr/>
                    <a:lstStyle/>
                    <a:p>
                      <a:pPr algn="ctr"/>
                      <a:r>
                        <a:rPr lang="zh-TW" altLang="en-US" sz="1200" dirty="0"/>
                        <a:t>紅銹高達</a:t>
                      </a:r>
                      <a:r>
                        <a:rPr lang="en-US" altLang="zh-TW" sz="1200" dirty="0"/>
                        <a:t>90%</a:t>
                      </a:r>
                    </a:p>
                    <a:p>
                      <a:pPr algn="ctr"/>
                      <a:r>
                        <a:rPr lang="zh-TW" altLang="en-US" sz="1200" dirty="0"/>
                        <a:t>白銹佔面積</a:t>
                      </a:r>
                      <a:r>
                        <a:rPr lang="en-US" altLang="zh-TW" sz="1200" dirty="0"/>
                        <a:t>90%</a:t>
                      </a:r>
                      <a:endParaRPr lang="zh-TW" altLang="en-US" sz="1200" dirty="0"/>
                    </a:p>
                  </a:txBody>
                  <a:tcPr anchor="ctr"/>
                </a:tc>
                <a:tc>
                  <a:txBody>
                    <a:bodyPr/>
                    <a:lstStyle/>
                    <a:p>
                      <a:pPr algn="ctr"/>
                      <a:endParaRPr lang="zh-TW" altLang="en-US" sz="1400" dirty="0"/>
                    </a:p>
                  </a:txBody>
                  <a:tcPr anchor="ctr"/>
                </a:tc>
                <a:tc>
                  <a:txBody>
                    <a:bodyPr/>
                    <a:lstStyle/>
                    <a:p>
                      <a:pPr algn="ctr"/>
                      <a:endParaRPr lang="zh-TW" altLang="en-US" sz="1400" dirty="0"/>
                    </a:p>
                  </a:txBody>
                  <a:tcPr anchor="ctr"/>
                </a:tc>
                <a:extLst>
                  <a:ext uri="{0D108BD9-81ED-4DB2-BD59-A6C34878D82A}">
                    <a16:rowId xmlns:a16="http://schemas.microsoft.com/office/drawing/2014/main" xmlns="" val="4118700116"/>
                  </a:ext>
                </a:extLst>
              </a:tr>
            </a:tbl>
          </a:graphicData>
        </a:graphic>
      </p:graphicFrame>
      <p:pic>
        <p:nvPicPr>
          <p:cNvPr id="34" name="圖片 33">
            <a:extLst>
              <a:ext uri="{FF2B5EF4-FFF2-40B4-BE49-F238E27FC236}">
                <a16:creationId xmlns:a16="http://schemas.microsoft.com/office/drawing/2014/main" xmlns="" id="{16144AC1-65DB-4730-84B8-2863A48453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7511" y="4609553"/>
            <a:ext cx="907132" cy="1209510"/>
          </a:xfrm>
          <a:prstGeom prst="rect">
            <a:avLst/>
          </a:prstGeom>
        </p:spPr>
      </p:pic>
      <p:pic>
        <p:nvPicPr>
          <p:cNvPr id="35" name="圖片 34">
            <a:extLst>
              <a:ext uri="{FF2B5EF4-FFF2-40B4-BE49-F238E27FC236}">
                <a16:creationId xmlns:a16="http://schemas.microsoft.com/office/drawing/2014/main" xmlns="" id="{207FC0E3-6449-4B36-B9AA-A324097497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037" r="21542"/>
          <a:stretch/>
        </p:blipFill>
        <p:spPr>
          <a:xfrm>
            <a:off x="1229885" y="4596824"/>
            <a:ext cx="867061" cy="1209509"/>
          </a:xfrm>
          <a:prstGeom prst="rect">
            <a:avLst/>
          </a:prstGeom>
        </p:spPr>
      </p:pic>
      <p:pic>
        <p:nvPicPr>
          <p:cNvPr id="36" name="圖片 35">
            <a:extLst>
              <a:ext uri="{FF2B5EF4-FFF2-40B4-BE49-F238E27FC236}">
                <a16:creationId xmlns:a16="http://schemas.microsoft.com/office/drawing/2014/main" xmlns="" id="{23D2D74B-E928-4798-A597-1ED281C356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5208" y="4596823"/>
            <a:ext cx="907132" cy="1209510"/>
          </a:xfrm>
          <a:prstGeom prst="rect">
            <a:avLst/>
          </a:prstGeom>
        </p:spPr>
      </p:pic>
      <p:pic>
        <p:nvPicPr>
          <p:cNvPr id="37" name="圖片 36">
            <a:extLst>
              <a:ext uri="{FF2B5EF4-FFF2-40B4-BE49-F238E27FC236}">
                <a16:creationId xmlns:a16="http://schemas.microsoft.com/office/drawing/2014/main" xmlns="" id="{BD73F3E4-07B9-420B-8780-27DF728C903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499" t="15482" r="27804" b="4456"/>
          <a:stretch/>
        </p:blipFill>
        <p:spPr>
          <a:xfrm>
            <a:off x="1229885" y="2213772"/>
            <a:ext cx="892033" cy="1254507"/>
          </a:xfrm>
          <a:prstGeom prst="rect">
            <a:avLst/>
          </a:prstGeom>
        </p:spPr>
      </p:pic>
      <p:pic>
        <p:nvPicPr>
          <p:cNvPr id="38" name="圖片 37">
            <a:extLst>
              <a:ext uri="{FF2B5EF4-FFF2-40B4-BE49-F238E27FC236}">
                <a16:creationId xmlns:a16="http://schemas.microsoft.com/office/drawing/2014/main" xmlns="" id="{46EB19ED-A6C6-43D7-87F8-3450A682FA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897" r="26129"/>
          <a:stretch/>
        </p:blipFill>
        <p:spPr>
          <a:xfrm rot="10800000">
            <a:off x="2852610" y="2203161"/>
            <a:ext cx="892033" cy="1251855"/>
          </a:xfrm>
          <a:prstGeom prst="rect">
            <a:avLst/>
          </a:prstGeom>
        </p:spPr>
      </p:pic>
      <p:pic>
        <p:nvPicPr>
          <p:cNvPr id="39" name="圖片 38">
            <a:extLst>
              <a:ext uri="{FF2B5EF4-FFF2-40B4-BE49-F238E27FC236}">
                <a16:creationId xmlns:a16="http://schemas.microsoft.com/office/drawing/2014/main" xmlns="" id="{0115493C-36C3-4110-B16B-2440BFDBE6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95651" y="2213772"/>
            <a:ext cx="932782" cy="1244271"/>
          </a:xfrm>
          <a:prstGeom prst="rect">
            <a:avLst/>
          </a:prstGeom>
        </p:spPr>
      </p:pic>
      <p:pic>
        <p:nvPicPr>
          <p:cNvPr id="40" name="圖片 39">
            <a:extLst>
              <a:ext uri="{FF2B5EF4-FFF2-40B4-BE49-F238E27FC236}">
                <a16:creationId xmlns:a16="http://schemas.microsoft.com/office/drawing/2014/main" xmlns="" id="{1E0B0128-8CA7-44C8-99AA-00A27030390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5550" r="26160"/>
          <a:stretch/>
        </p:blipFill>
        <p:spPr>
          <a:xfrm>
            <a:off x="6099738" y="2213772"/>
            <a:ext cx="892033" cy="1254507"/>
          </a:xfrm>
          <a:prstGeom prst="rect">
            <a:avLst/>
          </a:prstGeom>
        </p:spPr>
      </p:pic>
      <p:pic>
        <p:nvPicPr>
          <p:cNvPr id="41" name="圖片 40">
            <a:extLst>
              <a:ext uri="{FF2B5EF4-FFF2-40B4-BE49-F238E27FC236}">
                <a16:creationId xmlns:a16="http://schemas.microsoft.com/office/drawing/2014/main" xmlns="" id="{48412729-7EED-4784-A7E6-4623D5494E8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36509" y="2213772"/>
            <a:ext cx="891980" cy="1244270"/>
          </a:xfrm>
          <a:prstGeom prst="rect">
            <a:avLst/>
          </a:prstGeom>
        </p:spPr>
      </p:pic>
      <p:pic>
        <p:nvPicPr>
          <p:cNvPr id="16" name="圖片 15">
            <a:extLst>
              <a:ext uri="{FF2B5EF4-FFF2-40B4-BE49-F238E27FC236}">
                <a16:creationId xmlns:a16="http://schemas.microsoft.com/office/drawing/2014/main" xmlns="" id="{4FD5DB36-ACBC-4D59-99E8-0940F06641A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25361" b="15903"/>
          <a:stretch/>
        </p:blipFill>
        <p:spPr>
          <a:xfrm rot="16200000">
            <a:off x="5913109" y="4709701"/>
            <a:ext cx="1256160" cy="983753"/>
          </a:xfrm>
          <a:prstGeom prst="rect">
            <a:avLst/>
          </a:prstGeom>
        </p:spPr>
      </p:pic>
      <p:pic>
        <p:nvPicPr>
          <p:cNvPr id="4" name="圖片 3">
            <a:extLst>
              <a:ext uri="{FF2B5EF4-FFF2-40B4-BE49-F238E27FC236}">
                <a16:creationId xmlns:a16="http://schemas.microsoft.com/office/drawing/2014/main" xmlns="" id="{B569F142-3556-4FE8-85FC-D1E9E7706C4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00203" y="4596823"/>
            <a:ext cx="907132" cy="1210055"/>
          </a:xfrm>
          <a:prstGeom prst="rect">
            <a:avLst/>
          </a:prstGeom>
        </p:spPr>
      </p:pic>
    </p:spTree>
    <p:extLst>
      <p:ext uri="{BB962C8B-B14F-4D97-AF65-F5344CB8AC3E}">
        <p14:creationId xmlns:p14="http://schemas.microsoft.com/office/powerpoint/2010/main" val="3914633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xmlns="" id="{73B098B6-4BD6-42EF-8BB9-589FD4412F39}"/>
              </a:ext>
            </a:extLst>
          </p:cNvPr>
          <p:cNvSpPr>
            <a:spLocks noGrp="1"/>
          </p:cNvSpPr>
          <p:nvPr>
            <p:ph type="title"/>
          </p:nvPr>
        </p:nvSpPr>
        <p:spPr>
          <a:xfrm>
            <a:off x="279400" y="167582"/>
            <a:ext cx="7886700" cy="1325563"/>
          </a:xfrm>
        </p:spPr>
        <p:txBody>
          <a:bodyPr/>
          <a:lstStyle/>
          <a:p>
            <a:r>
              <a:rPr lang="en-US" altLang="zh-TW" dirty="0"/>
              <a:t>T1</a:t>
            </a:r>
            <a:r>
              <a:rPr lang="zh-TW" altLang="en-US" dirty="0"/>
              <a:t>腐蝕紀錄</a:t>
            </a:r>
          </a:p>
        </p:txBody>
      </p:sp>
      <p:pic>
        <p:nvPicPr>
          <p:cNvPr id="21" name="圖片 20">
            <a:extLst>
              <a:ext uri="{FF2B5EF4-FFF2-40B4-BE49-F238E27FC236}">
                <a16:creationId xmlns:a16="http://schemas.microsoft.com/office/drawing/2014/main" xmlns="" id="{1431C69F-2A9E-46DD-BCA9-A7080B384C84}"/>
              </a:ext>
            </a:extLst>
          </p:cNvPr>
          <p:cNvPicPr>
            <a:picLocks noChangeAspect="1"/>
          </p:cNvPicPr>
          <p:nvPr/>
        </p:nvPicPr>
        <p:blipFill rotWithShape="1">
          <a:blip r:embed="rId2"/>
          <a:srcRect l="16268" r="68900"/>
          <a:stretch/>
        </p:blipFill>
        <p:spPr>
          <a:xfrm>
            <a:off x="8166097" y="190218"/>
            <a:ext cx="787400" cy="1280289"/>
          </a:xfrm>
          <a:prstGeom prst="rect">
            <a:avLst/>
          </a:prstGeom>
        </p:spPr>
      </p:pic>
      <p:sp>
        <p:nvSpPr>
          <p:cNvPr id="2" name="投影片編號版面配置區 1">
            <a:extLst>
              <a:ext uri="{FF2B5EF4-FFF2-40B4-BE49-F238E27FC236}">
                <a16:creationId xmlns:a16="http://schemas.microsoft.com/office/drawing/2014/main" xmlns="" id="{545DD8BD-63C8-467F-ACBE-2BCF36497C1D}"/>
              </a:ext>
            </a:extLst>
          </p:cNvPr>
          <p:cNvSpPr>
            <a:spLocks noGrp="1"/>
          </p:cNvSpPr>
          <p:nvPr>
            <p:ph type="sldNum" sz="quarter" idx="12"/>
          </p:nvPr>
        </p:nvSpPr>
        <p:spPr/>
        <p:txBody>
          <a:bodyPr/>
          <a:lstStyle/>
          <a:p>
            <a:fld id="{1F220689-AEDA-4305-92BB-0F5DD1CAE180}" type="slidenum">
              <a:rPr lang="zh-TW" altLang="en-US" smtClean="0"/>
              <a:t>35</a:t>
            </a:fld>
            <a:endParaRPr lang="zh-TW" altLang="en-US"/>
          </a:p>
        </p:txBody>
      </p:sp>
      <p:graphicFrame>
        <p:nvGraphicFramePr>
          <p:cNvPr id="38" name="表格 37">
            <a:extLst>
              <a:ext uri="{FF2B5EF4-FFF2-40B4-BE49-F238E27FC236}">
                <a16:creationId xmlns:a16="http://schemas.microsoft.com/office/drawing/2014/main" xmlns="" id="{AEE6EFFD-E35F-4F88-8DDD-1D8ED973E8D4}"/>
              </a:ext>
            </a:extLst>
          </p:cNvPr>
          <p:cNvGraphicFramePr>
            <a:graphicFrameLocks noGrp="1"/>
          </p:cNvGraphicFramePr>
          <p:nvPr>
            <p:extLst>
              <p:ext uri="{D42A27DB-BD31-4B8C-83A1-F6EECF244321}">
                <p14:modId xmlns:p14="http://schemas.microsoft.com/office/powerpoint/2010/main" val="3691745469"/>
              </p:ext>
            </p:extLst>
          </p:nvPr>
        </p:nvGraphicFramePr>
        <p:xfrm>
          <a:off x="279400" y="1715340"/>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0hr</a:t>
                      </a:r>
                      <a:endParaRPr lang="zh-TW" altLang="en-US" b="1" dirty="0"/>
                    </a:p>
                  </a:txBody>
                  <a:tcPr anchor="ctr">
                    <a:solidFill>
                      <a:schemeClr val="accent5">
                        <a:lumMod val="20000"/>
                        <a:lumOff val="80000"/>
                      </a:schemeClr>
                    </a:solidFill>
                  </a:tcPr>
                </a:tc>
                <a:tc>
                  <a:txBody>
                    <a:bodyPr/>
                    <a:lstStyle/>
                    <a:p>
                      <a:pPr algn="ctr"/>
                      <a:r>
                        <a:rPr lang="en-US" altLang="zh-TW" b="1" dirty="0"/>
                        <a:t>24hr</a:t>
                      </a:r>
                      <a:endParaRPr lang="zh-TW" altLang="en-US" b="1" dirty="0"/>
                    </a:p>
                  </a:txBody>
                  <a:tcPr anchor="ctr">
                    <a:solidFill>
                      <a:schemeClr val="accent5">
                        <a:lumMod val="20000"/>
                        <a:lumOff val="80000"/>
                      </a:schemeClr>
                    </a:solidFill>
                  </a:tcPr>
                </a:tc>
                <a:tc>
                  <a:txBody>
                    <a:bodyPr/>
                    <a:lstStyle/>
                    <a:p>
                      <a:pPr algn="ctr"/>
                      <a:r>
                        <a:rPr lang="en-US" altLang="zh-TW" b="1" dirty="0"/>
                        <a:t>120hr</a:t>
                      </a:r>
                      <a:endParaRPr lang="zh-TW" altLang="en-US" b="1" dirty="0"/>
                    </a:p>
                  </a:txBody>
                  <a:tcPr anchor="ctr">
                    <a:solidFill>
                      <a:schemeClr val="accent5">
                        <a:lumMod val="20000"/>
                        <a:lumOff val="80000"/>
                      </a:schemeClr>
                    </a:solidFill>
                  </a:tcPr>
                </a:tc>
                <a:tc>
                  <a:txBody>
                    <a:bodyPr/>
                    <a:lstStyle/>
                    <a:p>
                      <a:pPr algn="ctr"/>
                      <a:r>
                        <a:rPr lang="en-US" altLang="zh-TW" b="1" dirty="0"/>
                        <a:t>168hr</a:t>
                      </a:r>
                      <a:endParaRPr lang="zh-TW" altLang="en-US" b="1" dirty="0"/>
                    </a:p>
                  </a:txBody>
                  <a:tcPr anchor="ctr">
                    <a:solidFill>
                      <a:schemeClr val="accent5">
                        <a:lumMod val="20000"/>
                        <a:lumOff val="80000"/>
                      </a:schemeClr>
                    </a:solidFill>
                  </a:tcPr>
                </a:tc>
                <a:tc>
                  <a:txBody>
                    <a:bodyPr/>
                    <a:lstStyle/>
                    <a:p>
                      <a:pPr algn="ctr"/>
                      <a:r>
                        <a:rPr lang="en-US" altLang="zh-TW" b="1" dirty="0"/>
                        <a:t>216hr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r>
                        <a:rPr lang="zh-TW" altLang="en-US" sz="1200" dirty="0"/>
                        <a:t>剛放入</a:t>
                      </a:r>
                    </a:p>
                  </a:txBody>
                  <a:tcPr anchor="ctr"/>
                </a:tc>
                <a:tc>
                  <a:txBody>
                    <a:bodyPr/>
                    <a:lstStyle/>
                    <a:p>
                      <a:pPr algn="ctr"/>
                      <a:endParaRPr lang="zh-TW" altLang="en-US" sz="1200" dirty="0"/>
                    </a:p>
                  </a:txBody>
                  <a:tcPr anchor="ctr"/>
                </a:tc>
                <a:tc>
                  <a:txBody>
                    <a:bodyPr/>
                    <a:lstStyle/>
                    <a:p>
                      <a:pPr algn="ctr"/>
                      <a:r>
                        <a:rPr lang="zh-TW" altLang="en-US" sz="1200" dirty="0"/>
                        <a:t>出現白銹佔</a:t>
                      </a:r>
                      <a:r>
                        <a:rPr lang="en-US" altLang="zh-TW" sz="1200" dirty="0"/>
                        <a:t>10%</a:t>
                      </a:r>
                      <a:endParaRPr lang="zh-TW" altLang="en-US" sz="1200" dirty="0"/>
                    </a:p>
                  </a:txBody>
                  <a:tcPr anchor="ctr"/>
                </a:tc>
                <a:tc>
                  <a:txBody>
                    <a:bodyPr/>
                    <a:lstStyle/>
                    <a:p>
                      <a:pPr algn="ct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p>
                  </a:txBody>
                  <a:tcPr anchor="ctr"/>
                </a:tc>
                <a:extLst>
                  <a:ext uri="{0D108BD9-81ED-4DB2-BD59-A6C34878D82A}">
                    <a16:rowId xmlns:a16="http://schemas.microsoft.com/office/drawing/2014/main" xmlns="" val="4118700116"/>
                  </a:ext>
                </a:extLst>
              </a:tr>
            </a:tbl>
          </a:graphicData>
        </a:graphic>
      </p:graphicFrame>
      <p:graphicFrame>
        <p:nvGraphicFramePr>
          <p:cNvPr id="40" name="表格 39">
            <a:extLst>
              <a:ext uri="{FF2B5EF4-FFF2-40B4-BE49-F238E27FC236}">
                <a16:creationId xmlns:a16="http://schemas.microsoft.com/office/drawing/2014/main" xmlns="" id="{AA4D46FA-86D0-45DD-A48C-E3FFCD8A60A2}"/>
              </a:ext>
            </a:extLst>
          </p:cNvPr>
          <p:cNvGraphicFramePr>
            <a:graphicFrameLocks noGrp="1"/>
          </p:cNvGraphicFramePr>
          <p:nvPr>
            <p:extLst>
              <p:ext uri="{D42A27DB-BD31-4B8C-83A1-F6EECF244321}">
                <p14:modId xmlns:p14="http://schemas.microsoft.com/office/powerpoint/2010/main" val="4074105936"/>
              </p:ext>
            </p:extLst>
          </p:nvPr>
        </p:nvGraphicFramePr>
        <p:xfrm>
          <a:off x="279400" y="4072265"/>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288hr</a:t>
                      </a:r>
                      <a:endParaRPr lang="zh-TW" altLang="en-US" b="1" dirty="0"/>
                    </a:p>
                  </a:txBody>
                  <a:tcPr anchor="ctr">
                    <a:solidFill>
                      <a:schemeClr val="accent5">
                        <a:lumMod val="20000"/>
                        <a:lumOff val="80000"/>
                      </a:schemeClr>
                    </a:solidFill>
                  </a:tcPr>
                </a:tc>
                <a:tc>
                  <a:txBody>
                    <a:bodyPr/>
                    <a:lstStyle/>
                    <a:p>
                      <a:pPr algn="ctr"/>
                      <a:r>
                        <a:rPr lang="en-US" altLang="zh-TW" b="1" dirty="0"/>
                        <a:t>312hr</a:t>
                      </a:r>
                      <a:endParaRPr lang="zh-TW" altLang="en-US" b="1" dirty="0"/>
                    </a:p>
                  </a:txBody>
                  <a:tcPr anchor="ctr">
                    <a:solidFill>
                      <a:schemeClr val="accent5">
                        <a:lumMod val="20000"/>
                        <a:lumOff val="80000"/>
                      </a:schemeClr>
                    </a:solidFill>
                  </a:tcPr>
                </a:tc>
                <a:tc>
                  <a:txBody>
                    <a:bodyPr/>
                    <a:lstStyle/>
                    <a:p>
                      <a:pPr algn="ctr"/>
                      <a:r>
                        <a:rPr lang="en-US" altLang="zh-TW" b="1" dirty="0"/>
                        <a:t>360hr</a:t>
                      </a:r>
                      <a:endParaRPr lang="zh-TW" altLang="en-US" b="1" dirty="0"/>
                    </a:p>
                  </a:txBody>
                  <a:tcPr anchor="ctr">
                    <a:solidFill>
                      <a:schemeClr val="accent5">
                        <a:lumMod val="20000"/>
                        <a:lumOff val="80000"/>
                      </a:schemeClr>
                    </a:solidFill>
                  </a:tcPr>
                </a:tc>
                <a:tc>
                  <a:txBody>
                    <a:bodyPr/>
                    <a:lstStyle/>
                    <a:p>
                      <a:pPr algn="ctr"/>
                      <a:r>
                        <a:rPr lang="en-US" altLang="zh-TW" b="1" dirty="0"/>
                        <a:t>384hr</a:t>
                      </a:r>
                      <a:endParaRPr lang="zh-TW" altLang="en-US" b="1" dirty="0"/>
                    </a:p>
                  </a:txBody>
                  <a:tcPr anchor="ctr">
                    <a:solidFill>
                      <a:schemeClr val="accent5">
                        <a:lumMod val="20000"/>
                        <a:lumOff val="80000"/>
                      </a:schemeClr>
                    </a:solidFill>
                  </a:tcPr>
                </a:tc>
                <a:tc>
                  <a:txBody>
                    <a:bodyPr/>
                    <a:lstStyle/>
                    <a:p>
                      <a:pPr algn="ctr"/>
                      <a:r>
                        <a:rPr lang="en-US" altLang="zh-TW" b="1" dirty="0"/>
                        <a:t>456hr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endParaRPr lang="zh-TW" altLang="en-US" sz="1400" dirty="0"/>
                    </a:p>
                  </a:txBody>
                  <a:tcPr anchor="ctr"/>
                </a:tc>
                <a:tc>
                  <a:txBody>
                    <a:bodyPr/>
                    <a:lstStyle/>
                    <a:p>
                      <a:pPr algn="ctr"/>
                      <a:endParaRPr lang="zh-TW" altLang="en-US" sz="1400" dirty="0"/>
                    </a:p>
                  </a:txBody>
                  <a:tcPr anchor="ctr"/>
                </a:tc>
                <a:tc>
                  <a:txBody>
                    <a:bodyPr/>
                    <a:lstStyle/>
                    <a:p>
                      <a:pPr algn="ctr"/>
                      <a:r>
                        <a:rPr lang="zh-TW" altLang="en-US" sz="1200" dirty="0"/>
                        <a:t>白銹佔面積</a:t>
                      </a:r>
                      <a:r>
                        <a:rPr lang="en-US" altLang="zh-TW" sz="1200" dirty="0"/>
                        <a:t>50%</a:t>
                      </a: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400" dirty="0"/>
                    </a:p>
                  </a:txBody>
                  <a:tcPr anchor="ctr"/>
                </a:tc>
                <a:extLst>
                  <a:ext uri="{0D108BD9-81ED-4DB2-BD59-A6C34878D82A}">
                    <a16:rowId xmlns:a16="http://schemas.microsoft.com/office/drawing/2014/main" xmlns="" val="4118700116"/>
                  </a:ext>
                </a:extLst>
              </a:tr>
            </a:tbl>
          </a:graphicData>
        </a:graphic>
      </p:graphicFrame>
      <p:pic>
        <p:nvPicPr>
          <p:cNvPr id="43" name="圖片 42">
            <a:extLst>
              <a:ext uri="{FF2B5EF4-FFF2-40B4-BE49-F238E27FC236}">
                <a16:creationId xmlns:a16="http://schemas.microsoft.com/office/drawing/2014/main" xmlns="" id="{D64AD91E-C243-40E2-A4BE-990FC8CCC4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82" r="24559" b="16979"/>
          <a:stretch/>
        </p:blipFill>
        <p:spPr>
          <a:xfrm>
            <a:off x="1104520" y="2214620"/>
            <a:ext cx="1054114" cy="1214147"/>
          </a:xfrm>
          <a:prstGeom prst="rect">
            <a:avLst/>
          </a:prstGeom>
        </p:spPr>
      </p:pic>
      <p:pic>
        <p:nvPicPr>
          <p:cNvPr id="44" name="圖片 43">
            <a:extLst>
              <a:ext uri="{FF2B5EF4-FFF2-40B4-BE49-F238E27FC236}">
                <a16:creationId xmlns:a16="http://schemas.microsoft.com/office/drawing/2014/main" xmlns="" id="{7CC3BA0D-DCEA-4CA5-85B9-0E8884C235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384" r="28498" b="9942"/>
          <a:stretch/>
        </p:blipFill>
        <p:spPr>
          <a:xfrm rot="10800000">
            <a:off x="2891466" y="2214617"/>
            <a:ext cx="878149" cy="1214148"/>
          </a:xfrm>
          <a:prstGeom prst="rect">
            <a:avLst/>
          </a:prstGeom>
        </p:spPr>
      </p:pic>
      <p:pic>
        <p:nvPicPr>
          <p:cNvPr id="45" name="圖片 44">
            <a:extLst>
              <a:ext uri="{FF2B5EF4-FFF2-40B4-BE49-F238E27FC236}">
                <a16:creationId xmlns:a16="http://schemas.microsoft.com/office/drawing/2014/main" xmlns="" id="{F48B6AAD-E587-485F-A49E-DF8D1EFBE4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903" t="34711" r="20767" b="7503"/>
          <a:stretch/>
        </p:blipFill>
        <p:spPr>
          <a:xfrm>
            <a:off x="4496237" y="2214616"/>
            <a:ext cx="878150" cy="1214149"/>
          </a:xfrm>
          <a:prstGeom prst="rect">
            <a:avLst/>
          </a:prstGeom>
        </p:spPr>
      </p:pic>
      <p:pic>
        <p:nvPicPr>
          <p:cNvPr id="46" name="圖片 45">
            <a:extLst>
              <a:ext uri="{FF2B5EF4-FFF2-40B4-BE49-F238E27FC236}">
                <a16:creationId xmlns:a16="http://schemas.microsoft.com/office/drawing/2014/main" xmlns="" id="{E9B81BB7-B4BE-4AC5-A059-5F80E94E810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2892" r="17598" b="13477"/>
          <a:stretch/>
        </p:blipFill>
        <p:spPr>
          <a:xfrm rot="16200000">
            <a:off x="5942518" y="2382612"/>
            <a:ext cx="1214152" cy="878153"/>
          </a:xfrm>
          <a:prstGeom prst="rect">
            <a:avLst/>
          </a:prstGeom>
        </p:spPr>
      </p:pic>
      <p:pic>
        <p:nvPicPr>
          <p:cNvPr id="47" name="圖片 46">
            <a:extLst>
              <a:ext uri="{FF2B5EF4-FFF2-40B4-BE49-F238E27FC236}">
                <a16:creationId xmlns:a16="http://schemas.microsoft.com/office/drawing/2014/main" xmlns="" id="{15EAEE78-0653-485E-B4F6-9BA3CE8C0DA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747" t="13005" b="6027"/>
          <a:stretch/>
        </p:blipFill>
        <p:spPr>
          <a:xfrm>
            <a:off x="7727022" y="2214618"/>
            <a:ext cx="878150" cy="1214147"/>
          </a:xfrm>
          <a:prstGeom prst="rect">
            <a:avLst/>
          </a:prstGeom>
        </p:spPr>
      </p:pic>
      <p:pic>
        <p:nvPicPr>
          <p:cNvPr id="48" name="圖片 47">
            <a:extLst>
              <a:ext uri="{FF2B5EF4-FFF2-40B4-BE49-F238E27FC236}">
                <a16:creationId xmlns:a16="http://schemas.microsoft.com/office/drawing/2014/main" xmlns="" id="{116194BD-D408-4BA4-AE37-DB7623A509A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244" t="8864" r="17440" b="12233"/>
          <a:stretch/>
        </p:blipFill>
        <p:spPr>
          <a:xfrm>
            <a:off x="1177284" y="4573131"/>
            <a:ext cx="908586" cy="1256227"/>
          </a:xfrm>
          <a:prstGeom prst="rect">
            <a:avLst/>
          </a:prstGeom>
        </p:spPr>
      </p:pic>
      <p:pic>
        <p:nvPicPr>
          <p:cNvPr id="49" name="圖片 48">
            <a:extLst>
              <a:ext uri="{FF2B5EF4-FFF2-40B4-BE49-F238E27FC236}">
                <a16:creationId xmlns:a16="http://schemas.microsoft.com/office/drawing/2014/main" xmlns="" id="{FCB38D15-E015-47DC-8582-D5D103D9BBC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28" t="13688" r="7292" b="18027"/>
          <a:stretch/>
        </p:blipFill>
        <p:spPr>
          <a:xfrm rot="5400000">
            <a:off x="2687208" y="4746954"/>
            <a:ext cx="1256230" cy="908584"/>
          </a:xfrm>
          <a:prstGeom prst="rect">
            <a:avLst/>
          </a:prstGeom>
        </p:spPr>
      </p:pic>
      <p:pic>
        <p:nvPicPr>
          <p:cNvPr id="50" name="圖片 49">
            <a:extLst>
              <a:ext uri="{FF2B5EF4-FFF2-40B4-BE49-F238E27FC236}">
                <a16:creationId xmlns:a16="http://schemas.microsoft.com/office/drawing/2014/main" xmlns="" id="{70E24DD9-E22A-4676-9195-7BF5C0A125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65803" y="4573131"/>
            <a:ext cx="908584" cy="1256230"/>
          </a:xfrm>
          <a:prstGeom prst="rect">
            <a:avLst/>
          </a:prstGeom>
        </p:spPr>
      </p:pic>
      <p:pic>
        <p:nvPicPr>
          <p:cNvPr id="16" name="圖片 15">
            <a:extLst>
              <a:ext uri="{FF2B5EF4-FFF2-40B4-BE49-F238E27FC236}">
                <a16:creationId xmlns:a16="http://schemas.microsoft.com/office/drawing/2014/main" xmlns="" id="{CCEB403D-C6E8-4F98-91CC-787382DD2FF2}"/>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28797" b="2720"/>
          <a:stretch/>
        </p:blipFill>
        <p:spPr>
          <a:xfrm rot="16200000">
            <a:off x="5921480" y="4627721"/>
            <a:ext cx="1256227" cy="1147047"/>
          </a:xfrm>
          <a:prstGeom prst="rect">
            <a:avLst/>
          </a:prstGeom>
        </p:spPr>
      </p:pic>
      <p:pic>
        <p:nvPicPr>
          <p:cNvPr id="4" name="圖片 3">
            <a:extLst>
              <a:ext uri="{FF2B5EF4-FFF2-40B4-BE49-F238E27FC236}">
                <a16:creationId xmlns:a16="http://schemas.microsoft.com/office/drawing/2014/main" xmlns="" id="{8C254883-2791-4439-8C27-D892C4AABDC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213" t="19121" r="13832" b="7753"/>
          <a:stretch/>
        </p:blipFill>
        <p:spPr>
          <a:xfrm>
            <a:off x="7701405" y="4573130"/>
            <a:ext cx="1042596" cy="1256227"/>
          </a:xfrm>
          <a:prstGeom prst="rect">
            <a:avLst/>
          </a:prstGeom>
        </p:spPr>
      </p:pic>
    </p:spTree>
    <p:extLst>
      <p:ext uri="{BB962C8B-B14F-4D97-AF65-F5344CB8AC3E}">
        <p14:creationId xmlns:p14="http://schemas.microsoft.com/office/powerpoint/2010/main" val="2843711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xmlns="" id="{73B098B6-4BD6-42EF-8BB9-589FD4412F39}"/>
              </a:ext>
            </a:extLst>
          </p:cNvPr>
          <p:cNvSpPr>
            <a:spLocks noGrp="1"/>
          </p:cNvSpPr>
          <p:nvPr>
            <p:ph type="title"/>
          </p:nvPr>
        </p:nvSpPr>
        <p:spPr>
          <a:xfrm>
            <a:off x="279400" y="167582"/>
            <a:ext cx="7886700" cy="1325563"/>
          </a:xfrm>
        </p:spPr>
        <p:txBody>
          <a:bodyPr/>
          <a:lstStyle/>
          <a:p>
            <a:r>
              <a:rPr lang="en-US" altLang="zh-TW" dirty="0"/>
              <a:t>T2</a:t>
            </a:r>
            <a:r>
              <a:rPr lang="zh-TW" altLang="en-US" dirty="0"/>
              <a:t>腐蝕紀錄</a:t>
            </a:r>
          </a:p>
        </p:txBody>
      </p:sp>
      <p:sp>
        <p:nvSpPr>
          <p:cNvPr id="2" name="投影片編號版面配置區 1">
            <a:extLst>
              <a:ext uri="{FF2B5EF4-FFF2-40B4-BE49-F238E27FC236}">
                <a16:creationId xmlns:a16="http://schemas.microsoft.com/office/drawing/2014/main" xmlns="" id="{545DD8BD-63C8-467F-ACBE-2BCF36497C1D}"/>
              </a:ext>
            </a:extLst>
          </p:cNvPr>
          <p:cNvSpPr>
            <a:spLocks noGrp="1"/>
          </p:cNvSpPr>
          <p:nvPr>
            <p:ph type="sldNum" sz="quarter" idx="12"/>
          </p:nvPr>
        </p:nvSpPr>
        <p:spPr/>
        <p:txBody>
          <a:bodyPr/>
          <a:lstStyle/>
          <a:p>
            <a:fld id="{1F220689-AEDA-4305-92BB-0F5DD1CAE180}" type="slidenum">
              <a:rPr lang="zh-TW" altLang="en-US" smtClean="0"/>
              <a:t>36</a:t>
            </a:fld>
            <a:endParaRPr lang="zh-TW" altLang="en-US"/>
          </a:p>
        </p:txBody>
      </p:sp>
      <p:graphicFrame>
        <p:nvGraphicFramePr>
          <p:cNvPr id="38" name="表格 37">
            <a:extLst>
              <a:ext uri="{FF2B5EF4-FFF2-40B4-BE49-F238E27FC236}">
                <a16:creationId xmlns:a16="http://schemas.microsoft.com/office/drawing/2014/main" xmlns="" id="{AEE6EFFD-E35F-4F88-8DDD-1D8ED973E8D4}"/>
              </a:ext>
            </a:extLst>
          </p:cNvPr>
          <p:cNvGraphicFramePr>
            <a:graphicFrameLocks noGrp="1"/>
          </p:cNvGraphicFramePr>
          <p:nvPr>
            <p:extLst>
              <p:ext uri="{D42A27DB-BD31-4B8C-83A1-F6EECF244321}">
                <p14:modId xmlns:p14="http://schemas.microsoft.com/office/powerpoint/2010/main" val="3521857813"/>
              </p:ext>
            </p:extLst>
          </p:nvPr>
        </p:nvGraphicFramePr>
        <p:xfrm>
          <a:off x="279400" y="1715340"/>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0hr</a:t>
                      </a:r>
                      <a:endParaRPr lang="zh-TW" altLang="en-US" b="1" dirty="0"/>
                    </a:p>
                  </a:txBody>
                  <a:tcPr anchor="ctr">
                    <a:solidFill>
                      <a:schemeClr val="accent5">
                        <a:lumMod val="20000"/>
                        <a:lumOff val="80000"/>
                      </a:schemeClr>
                    </a:solidFill>
                  </a:tcPr>
                </a:tc>
                <a:tc>
                  <a:txBody>
                    <a:bodyPr/>
                    <a:lstStyle/>
                    <a:p>
                      <a:pPr algn="ctr"/>
                      <a:r>
                        <a:rPr lang="en-US" altLang="zh-TW" b="1" dirty="0"/>
                        <a:t>24hr</a:t>
                      </a:r>
                      <a:endParaRPr lang="zh-TW" altLang="en-US" b="1" dirty="0"/>
                    </a:p>
                  </a:txBody>
                  <a:tcPr anchor="ctr">
                    <a:solidFill>
                      <a:schemeClr val="accent5">
                        <a:lumMod val="20000"/>
                        <a:lumOff val="80000"/>
                      </a:schemeClr>
                    </a:solidFill>
                  </a:tcPr>
                </a:tc>
                <a:tc>
                  <a:txBody>
                    <a:bodyPr/>
                    <a:lstStyle/>
                    <a:p>
                      <a:pPr algn="ctr"/>
                      <a:r>
                        <a:rPr lang="en-US" altLang="zh-TW" b="1" dirty="0"/>
                        <a:t>120hr</a:t>
                      </a:r>
                      <a:endParaRPr lang="zh-TW" altLang="en-US" b="1" dirty="0"/>
                    </a:p>
                  </a:txBody>
                  <a:tcPr anchor="ctr">
                    <a:solidFill>
                      <a:schemeClr val="accent5">
                        <a:lumMod val="20000"/>
                        <a:lumOff val="80000"/>
                      </a:schemeClr>
                    </a:solidFill>
                  </a:tcPr>
                </a:tc>
                <a:tc>
                  <a:txBody>
                    <a:bodyPr/>
                    <a:lstStyle/>
                    <a:p>
                      <a:pPr algn="ctr"/>
                      <a:r>
                        <a:rPr lang="en-US" altLang="zh-TW" b="1" dirty="0"/>
                        <a:t>168hr</a:t>
                      </a:r>
                      <a:endParaRPr lang="zh-TW" altLang="en-US" b="1" dirty="0"/>
                    </a:p>
                  </a:txBody>
                  <a:tcPr anchor="ctr">
                    <a:solidFill>
                      <a:schemeClr val="accent5">
                        <a:lumMod val="20000"/>
                        <a:lumOff val="80000"/>
                      </a:schemeClr>
                    </a:solidFill>
                  </a:tcPr>
                </a:tc>
                <a:tc>
                  <a:txBody>
                    <a:bodyPr/>
                    <a:lstStyle/>
                    <a:p>
                      <a:pPr algn="ctr"/>
                      <a:r>
                        <a:rPr lang="en-US" altLang="zh-TW" b="1" dirty="0"/>
                        <a:t>216hr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r>
                        <a:rPr lang="zh-TW" altLang="en-US" sz="1200" dirty="0"/>
                        <a:t>剛放置</a:t>
                      </a:r>
                    </a:p>
                  </a:txBody>
                  <a:tcPr anchor="ctr"/>
                </a:tc>
                <a:tc>
                  <a:txBody>
                    <a:bodyPr/>
                    <a:lstStyle/>
                    <a:p>
                      <a:pPr algn="ctr"/>
                      <a:endParaRPr lang="zh-TW" altLang="en-US" sz="1200" dirty="0"/>
                    </a:p>
                  </a:txBody>
                  <a:tcPr anchor="ctr"/>
                </a:tc>
                <a:tc>
                  <a:txBody>
                    <a:bodyPr/>
                    <a:lstStyle/>
                    <a:p>
                      <a:pPr algn="ctr"/>
                      <a:r>
                        <a:rPr lang="zh-TW" altLang="en-US" sz="1200" dirty="0"/>
                        <a:t>出現白銹約佔</a:t>
                      </a:r>
                      <a:r>
                        <a:rPr lang="en-US" altLang="zh-TW" sz="1200" dirty="0"/>
                        <a:t>10%</a:t>
                      </a:r>
                    </a:p>
                  </a:txBody>
                  <a:tcPr anchor="ctr"/>
                </a:tc>
                <a:tc>
                  <a:txBody>
                    <a:bodyPr/>
                    <a:lstStyle/>
                    <a:p>
                      <a:pPr algn="ct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p>
                  </a:txBody>
                  <a:tcPr anchor="ctr"/>
                </a:tc>
                <a:extLst>
                  <a:ext uri="{0D108BD9-81ED-4DB2-BD59-A6C34878D82A}">
                    <a16:rowId xmlns:a16="http://schemas.microsoft.com/office/drawing/2014/main" xmlns="" val="4118700116"/>
                  </a:ext>
                </a:extLst>
              </a:tr>
            </a:tbl>
          </a:graphicData>
        </a:graphic>
      </p:graphicFrame>
      <p:graphicFrame>
        <p:nvGraphicFramePr>
          <p:cNvPr id="40" name="表格 39">
            <a:extLst>
              <a:ext uri="{FF2B5EF4-FFF2-40B4-BE49-F238E27FC236}">
                <a16:creationId xmlns:a16="http://schemas.microsoft.com/office/drawing/2014/main" xmlns="" id="{AA4D46FA-86D0-45DD-A48C-E3FFCD8A60A2}"/>
              </a:ext>
            </a:extLst>
          </p:cNvPr>
          <p:cNvGraphicFramePr>
            <a:graphicFrameLocks noGrp="1"/>
          </p:cNvGraphicFramePr>
          <p:nvPr>
            <p:extLst>
              <p:ext uri="{D42A27DB-BD31-4B8C-83A1-F6EECF244321}">
                <p14:modId xmlns:p14="http://schemas.microsoft.com/office/powerpoint/2010/main" val="1311028094"/>
              </p:ext>
            </p:extLst>
          </p:nvPr>
        </p:nvGraphicFramePr>
        <p:xfrm>
          <a:off x="279400" y="4072265"/>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288hr</a:t>
                      </a:r>
                      <a:endParaRPr lang="zh-TW" altLang="en-US" b="1" dirty="0"/>
                    </a:p>
                  </a:txBody>
                  <a:tcPr anchor="ctr">
                    <a:solidFill>
                      <a:schemeClr val="accent5">
                        <a:lumMod val="20000"/>
                        <a:lumOff val="80000"/>
                      </a:schemeClr>
                    </a:solidFill>
                  </a:tcPr>
                </a:tc>
                <a:tc>
                  <a:txBody>
                    <a:bodyPr/>
                    <a:lstStyle/>
                    <a:p>
                      <a:pPr algn="ctr"/>
                      <a:r>
                        <a:rPr lang="en-US" altLang="zh-TW" b="1" dirty="0"/>
                        <a:t>312hr</a:t>
                      </a:r>
                      <a:endParaRPr lang="zh-TW" altLang="en-US" b="1" dirty="0"/>
                    </a:p>
                  </a:txBody>
                  <a:tcPr anchor="ctr">
                    <a:solidFill>
                      <a:schemeClr val="accent5">
                        <a:lumMod val="20000"/>
                        <a:lumOff val="80000"/>
                      </a:schemeClr>
                    </a:solidFill>
                  </a:tcPr>
                </a:tc>
                <a:tc>
                  <a:txBody>
                    <a:bodyPr/>
                    <a:lstStyle/>
                    <a:p>
                      <a:pPr algn="ctr"/>
                      <a:r>
                        <a:rPr lang="en-US" altLang="zh-TW" b="1" dirty="0"/>
                        <a:t>360hr</a:t>
                      </a:r>
                      <a:endParaRPr lang="zh-TW" altLang="en-US" b="1" dirty="0"/>
                    </a:p>
                  </a:txBody>
                  <a:tcPr anchor="ctr">
                    <a:solidFill>
                      <a:schemeClr val="accent5">
                        <a:lumMod val="20000"/>
                        <a:lumOff val="80000"/>
                      </a:schemeClr>
                    </a:solidFill>
                  </a:tcPr>
                </a:tc>
                <a:tc>
                  <a:txBody>
                    <a:bodyPr/>
                    <a:lstStyle/>
                    <a:p>
                      <a:pPr algn="ctr"/>
                      <a:r>
                        <a:rPr lang="en-US" altLang="zh-TW" b="1" dirty="0"/>
                        <a:t>384hr</a:t>
                      </a:r>
                      <a:endParaRPr lang="zh-TW" altLang="en-US" b="1" dirty="0"/>
                    </a:p>
                  </a:txBody>
                  <a:tcPr anchor="ctr">
                    <a:solidFill>
                      <a:schemeClr val="accent5">
                        <a:lumMod val="20000"/>
                        <a:lumOff val="80000"/>
                      </a:schemeClr>
                    </a:solidFill>
                  </a:tcPr>
                </a:tc>
                <a:tc>
                  <a:txBody>
                    <a:bodyPr/>
                    <a:lstStyle/>
                    <a:p>
                      <a:pPr algn="ctr"/>
                      <a:r>
                        <a:rPr lang="en-US" altLang="zh-TW" b="1" dirty="0"/>
                        <a:t>456hr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endParaRPr lang="zh-TW" altLang="en-US" sz="1400" dirty="0"/>
                    </a:p>
                  </a:txBody>
                  <a:tcPr anchor="ctr"/>
                </a:tc>
                <a:tc>
                  <a:txBody>
                    <a:bodyPr/>
                    <a:lstStyle/>
                    <a:p>
                      <a:pPr algn="ctr"/>
                      <a:endParaRPr lang="zh-TW" altLang="en-US" sz="1400" dirty="0"/>
                    </a:p>
                  </a:txBody>
                  <a:tcPr anchor="ctr"/>
                </a:tc>
                <a:tc>
                  <a:txBody>
                    <a:bodyPr/>
                    <a:lstStyle/>
                    <a:p>
                      <a:pPr algn="ctr"/>
                      <a:r>
                        <a:rPr lang="zh-TW" altLang="en-US" sz="1200" dirty="0"/>
                        <a:t>白銹佔面積</a:t>
                      </a:r>
                      <a:r>
                        <a:rPr lang="en-US" altLang="zh-TW" sz="1200" dirty="0"/>
                        <a:t>50%</a:t>
                      </a: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400" dirty="0"/>
                    </a:p>
                  </a:txBody>
                  <a:tcPr anchor="ctr"/>
                </a:tc>
                <a:extLst>
                  <a:ext uri="{0D108BD9-81ED-4DB2-BD59-A6C34878D82A}">
                    <a16:rowId xmlns:a16="http://schemas.microsoft.com/office/drawing/2014/main" xmlns="" val="4118700116"/>
                  </a:ext>
                </a:extLst>
              </a:tr>
            </a:tbl>
          </a:graphicData>
        </a:graphic>
      </p:graphicFrame>
      <p:pic>
        <p:nvPicPr>
          <p:cNvPr id="16" name="圖片 15">
            <a:extLst>
              <a:ext uri="{FF2B5EF4-FFF2-40B4-BE49-F238E27FC236}">
                <a16:creationId xmlns:a16="http://schemas.microsoft.com/office/drawing/2014/main" xmlns="" id="{10FD89BC-3A95-475D-827F-8B27FD27234F}"/>
              </a:ext>
            </a:extLst>
          </p:cNvPr>
          <p:cNvPicPr>
            <a:picLocks noChangeAspect="1"/>
          </p:cNvPicPr>
          <p:nvPr/>
        </p:nvPicPr>
        <p:blipFill rotWithShape="1">
          <a:blip r:embed="rId2"/>
          <a:srcRect l="32536" r="54545"/>
          <a:stretch/>
        </p:blipFill>
        <p:spPr>
          <a:xfrm>
            <a:off x="8191500" y="185412"/>
            <a:ext cx="685800" cy="1280289"/>
          </a:xfrm>
          <a:prstGeom prst="rect">
            <a:avLst/>
          </a:prstGeom>
        </p:spPr>
      </p:pic>
      <p:pic>
        <p:nvPicPr>
          <p:cNvPr id="17" name="圖片 16">
            <a:extLst>
              <a:ext uri="{FF2B5EF4-FFF2-40B4-BE49-F238E27FC236}">
                <a16:creationId xmlns:a16="http://schemas.microsoft.com/office/drawing/2014/main" xmlns="" id="{43807879-C17D-4FCC-8723-5B8A4BF5AD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35" t="32914" r="37281" b="13231"/>
          <a:stretch/>
        </p:blipFill>
        <p:spPr>
          <a:xfrm>
            <a:off x="1221367" y="2214447"/>
            <a:ext cx="900879" cy="1217596"/>
          </a:xfrm>
          <a:prstGeom prst="rect">
            <a:avLst/>
          </a:prstGeom>
        </p:spPr>
      </p:pic>
      <p:pic>
        <p:nvPicPr>
          <p:cNvPr id="18" name="圖片 17">
            <a:extLst>
              <a:ext uri="{FF2B5EF4-FFF2-40B4-BE49-F238E27FC236}">
                <a16:creationId xmlns:a16="http://schemas.microsoft.com/office/drawing/2014/main" xmlns="" id="{A2242388-69E2-4FD8-88DC-08B0E95225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046" t="16603" r="35533" b="31892"/>
          <a:stretch/>
        </p:blipFill>
        <p:spPr>
          <a:xfrm rot="10800000">
            <a:off x="2744417" y="2259306"/>
            <a:ext cx="1095106" cy="1184096"/>
          </a:xfrm>
          <a:prstGeom prst="rect">
            <a:avLst/>
          </a:prstGeom>
        </p:spPr>
      </p:pic>
      <p:pic>
        <p:nvPicPr>
          <p:cNvPr id="19" name="圖片 18">
            <a:extLst>
              <a:ext uri="{FF2B5EF4-FFF2-40B4-BE49-F238E27FC236}">
                <a16:creationId xmlns:a16="http://schemas.microsoft.com/office/drawing/2014/main" xmlns="" id="{90D5CA2F-F040-4955-907E-58DDAB9EC39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10" t="34587" r="22661" b="13062"/>
          <a:stretch/>
        </p:blipFill>
        <p:spPr>
          <a:xfrm>
            <a:off x="4461693" y="2260302"/>
            <a:ext cx="1023990" cy="1183101"/>
          </a:xfrm>
          <a:prstGeom prst="rect">
            <a:avLst/>
          </a:prstGeom>
        </p:spPr>
      </p:pic>
      <p:pic>
        <p:nvPicPr>
          <p:cNvPr id="20" name="圖片 19">
            <a:extLst>
              <a:ext uri="{FF2B5EF4-FFF2-40B4-BE49-F238E27FC236}">
                <a16:creationId xmlns:a16="http://schemas.microsoft.com/office/drawing/2014/main" xmlns="" id="{28E9D03A-378B-437E-AFD9-76C24521907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1113" r="16496" b="9905"/>
          <a:stretch/>
        </p:blipFill>
        <p:spPr>
          <a:xfrm rot="16200000">
            <a:off x="5937585" y="2370763"/>
            <a:ext cx="1221376" cy="900883"/>
          </a:xfrm>
          <a:prstGeom prst="rect">
            <a:avLst/>
          </a:prstGeom>
        </p:spPr>
      </p:pic>
      <p:pic>
        <p:nvPicPr>
          <p:cNvPr id="22" name="圖片 21">
            <a:extLst>
              <a:ext uri="{FF2B5EF4-FFF2-40B4-BE49-F238E27FC236}">
                <a16:creationId xmlns:a16="http://schemas.microsoft.com/office/drawing/2014/main" xmlns="" id="{9B50CE68-D86E-483A-97F5-DDA0D3FFD7B4}"/>
              </a:ext>
            </a:extLst>
          </p:cNvPr>
          <p:cNvPicPr>
            <a:picLocks noChangeAspect="1"/>
          </p:cNvPicPr>
          <p:nvPr/>
        </p:nvPicPr>
        <p:blipFill rotWithShape="1">
          <a:blip r:embed="rId7"/>
          <a:srcRect l="26080" t="31326" r="8865" b="11156"/>
          <a:stretch/>
        </p:blipFill>
        <p:spPr>
          <a:xfrm>
            <a:off x="7728809" y="2225959"/>
            <a:ext cx="897562" cy="1217596"/>
          </a:xfrm>
          <a:prstGeom prst="rect">
            <a:avLst/>
          </a:prstGeom>
        </p:spPr>
      </p:pic>
      <p:pic>
        <p:nvPicPr>
          <p:cNvPr id="23" name="圖片 22">
            <a:extLst>
              <a:ext uri="{FF2B5EF4-FFF2-40B4-BE49-F238E27FC236}">
                <a16:creationId xmlns:a16="http://schemas.microsoft.com/office/drawing/2014/main" xmlns="" id="{1CC96DDF-4999-4059-AE53-C078DB7B0B9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4376" t="29128" r="-1"/>
          <a:stretch/>
        </p:blipFill>
        <p:spPr>
          <a:xfrm>
            <a:off x="1221367" y="4580919"/>
            <a:ext cx="897125" cy="1217598"/>
          </a:xfrm>
          <a:prstGeom prst="rect">
            <a:avLst/>
          </a:prstGeom>
        </p:spPr>
      </p:pic>
      <p:pic>
        <p:nvPicPr>
          <p:cNvPr id="24" name="圖片 23">
            <a:extLst>
              <a:ext uri="{FF2B5EF4-FFF2-40B4-BE49-F238E27FC236}">
                <a16:creationId xmlns:a16="http://schemas.microsoft.com/office/drawing/2014/main" xmlns="" id="{5EF89842-4C2A-4BDE-8F73-C54691B14E9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991" t="6029" b="7048"/>
          <a:stretch/>
        </p:blipFill>
        <p:spPr>
          <a:xfrm rot="5400000">
            <a:off x="2681285" y="4739116"/>
            <a:ext cx="1221371" cy="897126"/>
          </a:xfrm>
          <a:prstGeom prst="rect">
            <a:avLst/>
          </a:prstGeom>
        </p:spPr>
      </p:pic>
      <p:pic>
        <p:nvPicPr>
          <p:cNvPr id="25" name="圖片 24">
            <a:extLst>
              <a:ext uri="{FF2B5EF4-FFF2-40B4-BE49-F238E27FC236}">
                <a16:creationId xmlns:a16="http://schemas.microsoft.com/office/drawing/2014/main" xmlns="" id="{3A199D47-99B6-4CE0-AA5E-13761096583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34173" r="9230"/>
          <a:stretch/>
        </p:blipFill>
        <p:spPr>
          <a:xfrm>
            <a:off x="4292869" y="4576993"/>
            <a:ext cx="1206209" cy="1221372"/>
          </a:xfrm>
          <a:prstGeom prst="rect">
            <a:avLst/>
          </a:prstGeom>
        </p:spPr>
      </p:pic>
      <p:pic>
        <p:nvPicPr>
          <p:cNvPr id="3" name="圖片 2">
            <a:extLst>
              <a:ext uri="{FF2B5EF4-FFF2-40B4-BE49-F238E27FC236}">
                <a16:creationId xmlns:a16="http://schemas.microsoft.com/office/drawing/2014/main" xmlns="" id="{476302A5-A6F2-46BE-B4BC-D1489C70A97B}"/>
              </a:ext>
            </a:extLst>
          </p:cNvPr>
          <p:cNvPicPr>
            <a:picLocks noChangeAspect="1"/>
          </p:cNvPicPr>
          <p:nvPr/>
        </p:nvPicPr>
        <p:blipFill>
          <a:blip r:embed="rId11"/>
          <a:stretch>
            <a:fillRect/>
          </a:stretch>
        </p:blipFill>
        <p:spPr>
          <a:xfrm>
            <a:off x="6051413" y="4576993"/>
            <a:ext cx="1125275" cy="1221372"/>
          </a:xfrm>
          <a:prstGeom prst="rect">
            <a:avLst/>
          </a:prstGeom>
        </p:spPr>
      </p:pic>
      <p:pic>
        <p:nvPicPr>
          <p:cNvPr id="5" name="圖片 4">
            <a:extLst>
              <a:ext uri="{FF2B5EF4-FFF2-40B4-BE49-F238E27FC236}">
                <a16:creationId xmlns:a16="http://schemas.microsoft.com/office/drawing/2014/main" xmlns="" id="{C3A7179F-AD77-4743-AE25-153B83F5B92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9210" t="24805" r="10331" b="11024"/>
          <a:stretch/>
        </p:blipFill>
        <p:spPr>
          <a:xfrm>
            <a:off x="7628862" y="4615709"/>
            <a:ext cx="1125275" cy="1197199"/>
          </a:xfrm>
          <a:prstGeom prst="rect">
            <a:avLst/>
          </a:prstGeom>
        </p:spPr>
      </p:pic>
    </p:spTree>
    <p:extLst>
      <p:ext uri="{BB962C8B-B14F-4D97-AF65-F5344CB8AC3E}">
        <p14:creationId xmlns:p14="http://schemas.microsoft.com/office/powerpoint/2010/main" val="1459576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xmlns="" id="{73B098B6-4BD6-42EF-8BB9-589FD4412F39}"/>
              </a:ext>
            </a:extLst>
          </p:cNvPr>
          <p:cNvSpPr>
            <a:spLocks noGrp="1"/>
          </p:cNvSpPr>
          <p:nvPr>
            <p:ph type="title"/>
          </p:nvPr>
        </p:nvSpPr>
        <p:spPr>
          <a:xfrm>
            <a:off x="279400" y="167582"/>
            <a:ext cx="7886700" cy="1325563"/>
          </a:xfrm>
        </p:spPr>
        <p:txBody>
          <a:bodyPr/>
          <a:lstStyle/>
          <a:p>
            <a:r>
              <a:rPr lang="en-US" altLang="zh-TW" dirty="0"/>
              <a:t>T3</a:t>
            </a:r>
            <a:r>
              <a:rPr lang="zh-TW" altLang="en-US" dirty="0"/>
              <a:t>腐蝕紀錄</a:t>
            </a:r>
          </a:p>
        </p:txBody>
      </p:sp>
      <p:sp>
        <p:nvSpPr>
          <p:cNvPr id="2" name="投影片編號版面配置區 1">
            <a:extLst>
              <a:ext uri="{FF2B5EF4-FFF2-40B4-BE49-F238E27FC236}">
                <a16:creationId xmlns:a16="http://schemas.microsoft.com/office/drawing/2014/main" xmlns="" id="{545DD8BD-63C8-467F-ACBE-2BCF36497C1D}"/>
              </a:ext>
            </a:extLst>
          </p:cNvPr>
          <p:cNvSpPr>
            <a:spLocks noGrp="1"/>
          </p:cNvSpPr>
          <p:nvPr>
            <p:ph type="sldNum" sz="quarter" idx="12"/>
          </p:nvPr>
        </p:nvSpPr>
        <p:spPr/>
        <p:txBody>
          <a:bodyPr/>
          <a:lstStyle/>
          <a:p>
            <a:fld id="{1F220689-AEDA-4305-92BB-0F5DD1CAE180}" type="slidenum">
              <a:rPr lang="zh-TW" altLang="en-US" smtClean="0"/>
              <a:t>37</a:t>
            </a:fld>
            <a:endParaRPr lang="zh-TW" altLang="en-US"/>
          </a:p>
        </p:txBody>
      </p:sp>
      <p:graphicFrame>
        <p:nvGraphicFramePr>
          <p:cNvPr id="38" name="表格 37">
            <a:extLst>
              <a:ext uri="{FF2B5EF4-FFF2-40B4-BE49-F238E27FC236}">
                <a16:creationId xmlns:a16="http://schemas.microsoft.com/office/drawing/2014/main" xmlns="" id="{AEE6EFFD-E35F-4F88-8DDD-1D8ED973E8D4}"/>
              </a:ext>
            </a:extLst>
          </p:cNvPr>
          <p:cNvGraphicFramePr>
            <a:graphicFrameLocks noGrp="1"/>
          </p:cNvGraphicFramePr>
          <p:nvPr>
            <p:extLst>
              <p:ext uri="{D42A27DB-BD31-4B8C-83A1-F6EECF244321}">
                <p14:modId xmlns:p14="http://schemas.microsoft.com/office/powerpoint/2010/main" val="2352775191"/>
              </p:ext>
            </p:extLst>
          </p:nvPr>
        </p:nvGraphicFramePr>
        <p:xfrm>
          <a:off x="279400" y="1715340"/>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0hr</a:t>
                      </a:r>
                      <a:endParaRPr lang="zh-TW" altLang="en-US" b="1" dirty="0"/>
                    </a:p>
                  </a:txBody>
                  <a:tcPr anchor="ctr">
                    <a:solidFill>
                      <a:schemeClr val="accent5">
                        <a:lumMod val="20000"/>
                        <a:lumOff val="80000"/>
                      </a:schemeClr>
                    </a:solidFill>
                  </a:tcPr>
                </a:tc>
                <a:tc>
                  <a:txBody>
                    <a:bodyPr/>
                    <a:lstStyle/>
                    <a:p>
                      <a:pPr algn="ctr"/>
                      <a:r>
                        <a:rPr lang="en-US" altLang="zh-TW" b="1" dirty="0"/>
                        <a:t>24hr</a:t>
                      </a:r>
                      <a:endParaRPr lang="zh-TW" altLang="en-US" b="1" dirty="0"/>
                    </a:p>
                  </a:txBody>
                  <a:tcPr anchor="ctr">
                    <a:solidFill>
                      <a:schemeClr val="accent5">
                        <a:lumMod val="20000"/>
                        <a:lumOff val="80000"/>
                      </a:schemeClr>
                    </a:solidFill>
                  </a:tcPr>
                </a:tc>
                <a:tc>
                  <a:txBody>
                    <a:bodyPr/>
                    <a:lstStyle/>
                    <a:p>
                      <a:pPr algn="ctr"/>
                      <a:r>
                        <a:rPr lang="en-US" altLang="zh-TW" b="1" dirty="0"/>
                        <a:t>120hr</a:t>
                      </a:r>
                      <a:endParaRPr lang="zh-TW" altLang="en-US" b="1" dirty="0"/>
                    </a:p>
                  </a:txBody>
                  <a:tcPr anchor="ctr">
                    <a:solidFill>
                      <a:schemeClr val="accent5">
                        <a:lumMod val="20000"/>
                        <a:lumOff val="80000"/>
                      </a:schemeClr>
                    </a:solidFill>
                  </a:tcPr>
                </a:tc>
                <a:tc>
                  <a:txBody>
                    <a:bodyPr/>
                    <a:lstStyle/>
                    <a:p>
                      <a:pPr algn="ctr"/>
                      <a:r>
                        <a:rPr lang="en-US" altLang="zh-TW" b="1" dirty="0"/>
                        <a:t>168hr</a:t>
                      </a:r>
                      <a:endParaRPr lang="zh-TW" altLang="en-US" b="1" dirty="0"/>
                    </a:p>
                  </a:txBody>
                  <a:tcPr anchor="ctr">
                    <a:solidFill>
                      <a:schemeClr val="accent5">
                        <a:lumMod val="20000"/>
                        <a:lumOff val="80000"/>
                      </a:schemeClr>
                    </a:solidFill>
                  </a:tcPr>
                </a:tc>
                <a:tc>
                  <a:txBody>
                    <a:bodyPr/>
                    <a:lstStyle/>
                    <a:p>
                      <a:pPr algn="ctr"/>
                      <a:r>
                        <a:rPr lang="en-US" altLang="zh-TW" b="1" dirty="0"/>
                        <a:t>216hr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r>
                        <a:rPr lang="zh-TW" altLang="en-US" sz="1200" dirty="0"/>
                        <a:t>剛放入</a:t>
                      </a:r>
                    </a:p>
                  </a:txBody>
                  <a:tcPr anchor="ctr"/>
                </a:tc>
                <a:tc>
                  <a:txBody>
                    <a:bodyPr/>
                    <a:lstStyle/>
                    <a:p>
                      <a:pPr algn="ctr"/>
                      <a:endParaRPr lang="zh-TW" altLang="en-US" sz="1200" dirty="0"/>
                    </a:p>
                  </a:txBody>
                  <a:tcPr anchor="ctr"/>
                </a:tc>
                <a:tc>
                  <a:txBody>
                    <a:bodyPr/>
                    <a:lstStyle/>
                    <a:p>
                      <a:pPr algn="ctr"/>
                      <a:r>
                        <a:rPr lang="zh-TW" altLang="en-US" sz="1200" dirty="0"/>
                        <a:t>出現白銹佔</a:t>
                      </a:r>
                      <a:r>
                        <a:rPr lang="en-US" altLang="zh-TW" sz="1200" dirty="0"/>
                        <a:t>10%</a:t>
                      </a:r>
                    </a:p>
                  </a:txBody>
                  <a:tcPr anchor="ctr"/>
                </a:tc>
                <a:tc>
                  <a:txBody>
                    <a:bodyPr/>
                    <a:lstStyle/>
                    <a:p>
                      <a:pPr algn="ct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p>
                  </a:txBody>
                  <a:tcPr anchor="ctr"/>
                </a:tc>
                <a:extLst>
                  <a:ext uri="{0D108BD9-81ED-4DB2-BD59-A6C34878D82A}">
                    <a16:rowId xmlns:a16="http://schemas.microsoft.com/office/drawing/2014/main" xmlns="" val="4118700116"/>
                  </a:ext>
                </a:extLst>
              </a:tr>
            </a:tbl>
          </a:graphicData>
        </a:graphic>
      </p:graphicFrame>
      <p:graphicFrame>
        <p:nvGraphicFramePr>
          <p:cNvPr id="40" name="表格 39">
            <a:extLst>
              <a:ext uri="{FF2B5EF4-FFF2-40B4-BE49-F238E27FC236}">
                <a16:creationId xmlns:a16="http://schemas.microsoft.com/office/drawing/2014/main" xmlns="" id="{AA4D46FA-86D0-45DD-A48C-E3FFCD8A60A2}"/>
              </a:ext>
            </a:extLst>
          </p:cNvPr>
          <p:cNvGraphicFramePr>
            <a:graphicFrameLocks noGrp="1"/>
          </p:cNvGraphicFramePr>
          <p:nvPr>
            <p:extLst>
              <p:ext uri="{D42A27DB-BD31-4B8C-83A1-F6EECF244321}">
                <p14:modId xmlns:p14="http://schemas.microsoft.com/office/powerpoint/2010/main" val="1521224035"/>
              </p:ext>
            </p:extLst>
          </p:nvPr>
        </p:nvGraphicFramePr>
        <p:xfrm>
          <a:off x="279400" y="4072265"/>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288hr</a:t>
                      </a:r>
                      <a:endParaRPr lang="zh-TW" altLang="en-US" b="1" dirty="0"/>
                    </a:p>
                  </a:txBody>
                  <a:tcPr anchor="ctr">
                    <a:solidFill>
                      <a:schemeClr val="accent5">
                        <a:lumMod val="20000"/>
                        <a:lumOff val="80000"/>
                      </a:schemeClr>
                    </a:solidFill>
                  </a:tcPr>
                </a:tc>
                <a:tc>
                  <a:txBody>
                    <a:bodyPr/>
                    <a:lstStyle/>
                    <a:p>
                      <a:pPr algn="ctr"/>
                      <a:r>
                        <a:rPr lang="en-US" altLang="zh-TW" b="1" dirty="0"/>
                        <a:t>312hr</a:t>
                      </a:r>
                      <a:endParaRPr lang="zh-TW" altLang="en-US" b="1" dirty="0"/>
                    </a:p>
                  </a:txBody>
                  <a:tcPr anchor="ctr">
                    <a:solidFill>
                      <a:schemeClr val="accent5">
                        <a:lumMod val="20000"/>
                        <a:lumOff val="80000"/>
                      </a:schemeClr>
                    </a:solidFill>
                  </a:tcPr>
                </a:tc>
                <a:tc>
                  <a:txBody>
                    <a:bodyPr/>
                    <a:lstStyle/>
                    <a:p>
                      <a:pPr algn="ctr"/>
                      <a:r>
                        <a:rPr lang="en-US" altLang="zh-TW" b="1" dirty="0"/>
                        <a:t>360hr</a:t>
                      </a:r>
                      <a:endParaRPr lang="zh-TW" altLang="en-US" b="1" dirty="0"/>
                    </a:p>
                  </a:txBody>
                  <a:tcPr anchor="ctr">
                    <a:solidFill>
                      <a:schemeClr val="accent5">
                        <a:lumMod val="20000"/>
                        <a:lumOff val="80000"/>
                      </a:schemeClr>
                    </a:solidFill>
                  </a:tcPr>
                </a:tc>
                <a:tc>
                  <a:txBody>
                    <a:bodyPr/>
                    <a:lstStyle/>
                    <a:p>
                      <a:pPr algn="ctr"/>
                      <a:r>
                        <a:rPr lang="en-US" altLang="zh-TW" b="1" dirty="0"/>
                        <a:t>384hr</a:t>
                      </a:r>
                      <a:endParaRPr lang="zh-TW" altLang="en-US" b="1" dirty="0"/>
                    </a:p>
                  </a:txBody>
                  <a:tcPr anchor="ctr">
                    <a:solidFill>
                      <a:schemeClr val="accent5">
                        <a:lumMod val="20000"/>
                        <a:lumOff val="80000"/>
                      </a:schemeClr>
                    </a:solidFill>
                  </a:tcPr>
                </a:tc>
                <a:tc>
                  <a:txBody>
                    <a:bodyPr/>
                    <a:lstStyle/>
                    <a:p>
                      <a:pPr algn="ctr"/>
                      <a:r>
                        <a:rPr lang="en-US" altLang="zh-TW" b="1" dirty="0"/>
                        <a:t>456hr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endParaRPr lang="zh-TW" altLang="en-US" sz="1400" dirty="0"/>
                    </a:p>
                  </a:txBody>
                  <a:tcPr anchor="ctr"/>
                </a:tc>
                <a:tc>
                  <a:txBody>
                    <a:bodyPr/>
                    <a:lstStyle/>
                    <a:p>
                      <a:pPr algn="ctr"/>
                      <a:endParaRPr lang="zh-TW" altLang="en-US" sz="1400" dirty="0"/>
                    </a:p>
                  </a:txBody>
                  <a:tcPr anchor="ctr"/>
                </a:tc>
                <a:tc>
                  <a:txBody>
                    <a:bodyPr/>
                    <a:lstStyle/>
                    <a:p>
                      <a:pPr algn="ctr"/>
                      <a:r>
                        <a:rPr lang="zh-TW" altLang="en-US" sz="1200" dirty="0"/>
                        <a:t>白銹佔約</a:t>
                      </a:r>
                      <a:r>
                        <a:rPr lang="en-US" altLang="zh-TW" sz="1200" dirty="0"/>
                        <a:t>50%</a:t>
                      </a:r>
                      <a:endParaRPr lang="zh-TW" altLang="en-US" sz="1200" dirty="0"/>
                    </a:p>
                  </a:txBody>
                  <a:tcPr anchor="ctr"/>
                </a:tc>
                <a:tc>
                  <a:txBody>
                    <a:bodyPr/>
                    <a:lstStyle/>
                    <a:p>
                      <a:pPr algn="ctr"/>
                      <a:endParaRPr lang="zh-TW" altLang="en-US" sz="1400" dirty="0"/>
                    </a:p>
                  </a:txBody>
                  <a:tcPr anchor="ctr"/>
                </a:tc>
                <a:tc>
                  <a:txBody>
                    <a:bodyPr/>
                    <a:lstStyle/>
                    <a:p>
                      <a:pPr algn="ctr"/>
                      <a:endParaRPr lang="zh-TW" altLang="en-US" sz="1400" dirty="0"/>
                    </a:p>
                  </a:txBody>
                  <a:tcPr anchor="ctr"/>
                </a:tc>
                <a:extLst>
                  <a:ext uri="{0D108BD9-81ED-4DB2-BD59-A6C34878D82A}">
                    <a16:rowId xmlns:a16="http://schemas.microsoft.com/office/drawing/2014/main" xmlns="" val="4118700116"/>
                  </a:ext>
                </a:extLst>
              </a:tr>
            </a:tbl>
          </a:graphicData>
        </a:graphic>
      </p:graphicFrame>
      <p:pic>
        <p:nvPicPr>
          <p:cNvPr id="21" name="圖片 20">
            <a:extLst>
              <a:ext uri="{FF2B5EF4-FFF2-40B4-BE49-F238E27FC236}">
                <a16:creationId xmlns:a16="http://schemas.microsoft.com/office/drawing/2014/main" xmlns="" id="{4D060927-9B3B-457E-8EB8-CA84F490A795}"/>
              </a:ext>
            </a:extLst>
          </p:cNvPr>
          <p:cNvPicPr>
            <a:picLocks noChangeAspect="1"/>
          </p:cNvPicPr>
          <p:nvPr/>
        </p:nvPicPr>
        <p:blipFill rotWithShape="1">
          <a:blip r:embed="rId2"/>
          <a:srcRect l="48564" r="39235"/>
          <a:stretch/>
        </p:blipFill>
        <p:spPr>
          <a:xfrm>
            <a:off x="8308113" y="212856"/>
            <a:ext cx="647700" cy="1280289"/>
          </a:xfrm>
          <a:prstGeom prst="rect">
            <a:avLst/>
          </a:prstGeom>
        </p:spPr>
      </p:pic>
      <p:pic>
        <p:nvPicPr>
          <p:cNvPr id="26" name="內容版面配置區 4">
            <a:extLst>
              <a:ext uri="{FF2B5EF4-FFF2-40B4-BE49-F238E27FC236}">
                <a16:creationId xmlns:a16="http://schemas.microsoft.com/office/drawing/2014/main" xmlns="" id="{408E9D8F-C101-4A2E-80CA-EB73C2455B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724" t="9827" r="23602"/>
          <a:stretch/>
        </p:blipFill>
        <p:spPr>
          <a:xfrm>
            <a:off x="1265159" y="2222533"/>
            <a:ext cx="893475" cy="1192439"/>
          </a:xfrm>
          <a:prstGeom prst="rect">
            <a:avLst/>
          </a:prstGeom>
        </p:spPr>
      </p:pic>
      <p:pic>
        <p:nvPicPr>
          <p:cNvPr id="27" name="圖片 26">
            <a:extLst>
              <a:ext uri="{FF2B5EF4-FFF2-40B4-BE49-F238E27FC236}">
                <a16:creationId xmlns:a16="http://schemas.microsoft.com/office/drawing/2014/main" xmlns="" id="{23B7080D-525A-4C42-B60B-D69A4722EC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710"/>
          <a:stretch/>
        </p:blipFill>
        <p:spPr>
          <a:xfrm>
            <a:off x="4472947" y="2236561"/>
            <a:ext cx="893475" cy="1192439"/>
          </a:xfrm>
          <a:prstGeom prst="rect">
            <a:avLst/>
          </a:prstGeom>
        </p:spPr>
      </p:pic>
      <p:pic>
        <p:nvPicPr>
          <p:cNvPr id="28" name="圖片 27">
            <a:extLst>
              <a:ext uri="{FF2B5EF4-FFF2-40B4-BE49-F238E27FC236}">
                <a16:creationId xmlns:a16="http://schemas.microsoft.com/office/drawing/2014/main" xmlns="" id="{8F43FAC8-C6D5-4577-84E1-27696BB6B0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79" t="19768"/>
          <a:stretch/>
        </p:blipFill>
        <p:spPr>
          <a:xfrm>
            <a:off x="7719362" y="2244664"/>
            <a:ext cx="893475" cy="1194121"/>
          </a:xfrm>
          <a:prstGeom prst="rect">
            <a:avLst/>
          </a:prstGeom>
        </p:spPr>
      </p:pic>
      <p:pic>
        <p:nvPicPr>
          <p:cNvPr id="29" name="圖片 28">
            <a:extLst>
              <a:ext uri="{FF2B5EF4-FFF2-40B4-BE49-F238E27FC236}">
                <a16:creationId xmlns:a16="http://schemas.microsoft.com/office/drawing/2014/main" xmlns="" id="{74F06531-462A-4CE1-BE08-DE998638BFC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165" t="293" r="17616" b="-293"/>
          <a:stretch/>
        </p:blipFill>
        <p:spPr>
          <a:xfrm>
            <a:off x="6074199" y="2247187"/>
            <a:ext cx="893476" cy="1192439"/>
          </a:xfrm>
          <a:prstGeom prst="rect">
            <a:avLst/>
          </a:prstGeom>
        </p:spPr>
      </p:pic>
      <p:pic>
        <p:nvPicPr>
          <p:cNvPr id="30" name="圖片 29">
            <a:extLst>
              <a:ext uri="{FF2B5EF4-FFF2-40B4-BE49-F238E27FC236}">
                <a16:creationId xmlns:a16="http://schemas.microsoft.com/office/drawing/2014/main" xmlns="" id="{E41F723A-6BED-4BB2-B26E-97BA6644724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757" r="18177"/>
          <a:stretch/>
        </p:blipFill>
        <p:spPr>
          <a:xfrm rot="10800000">
            <a:off x="2866411" y="2218891"/>
            <a:ext cx="893475" cy="1192439"/>
          </a:xfrm>
          <a:prstGeom prst="rect">
            <a:avLst/>
          </a:prstGeom>
        </p:spPr>
      </p:pic>
      <p:pic>
        <p:nvPicPr>
          <p:cNvPr id="31" name="圖片 30">
            <a:extLst>
              <a:ext uri="{FF2B5EF4-FFF2-40B4-BE49-F238E27FC236}">
                <a16:creationId xmlns:a16="http://schemas.microsoft.com/office/drawing/2014/main" xmlns="" id="{A45BBFC0-9CE4-4CF7-95EB-4ADEA55F5A5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633" r="4090"/>
          <a:stretch/>
        </p:blipFill>
        <p:spPr>
          <a:xfrm>
            <a:off x="1254975" y="4611293"/>
            <a:ext cx="903659" cy="1206030"/>
          </a:xfrm>
          <a:prstGeom prst="rect">
            <a:avLst/>
          </a:prstGeom>
        </p:spPr>
      </p:pic>
      <p:pic>
        <p:nvPicPr>
          <p:cNvPr id="32" name="圖片 31">
            <a:extLst>
              <a:ext uri="{FF2B5EF4-FFF2-40B4-BE49-F238E27FC236}">
                <a16:creationId xmlns:a16="http://schemas.microsoft.com/office/drawing/2014/main" xmlns="" id="{CF87D7EA-1D07-424B-B448-7F9EAE993A4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66410" y="4611293"/>
            <a:ext cx="903659" cy="1204878"/>
          </a:xfrm>
          <a:prstGeom prst="rect">
            <a:avLst/>
          </a:prstGeom>
        </p:spPr>
      </p:pic>
      <p:pic>
        <p:nvPicPr>
          <p:cNvPr id="33" name="圖片 32">
            <a:extLst>
              <a:ext uri="{FF2B5EF4-FFF2-40B4-BE49-F238E27FC236}">
                <a16:creationId xmlns:a16="http://schemas.microsoft.com/office/drawing/2014/main" xmlns="" id="{53412A74-7352-46A0-83EC-FD2D8E76C15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61898" y="4610140"/>
            <a:ext cx="904524" cy="1206031"/>
          </a:xfrm>
          <a:prstGeom prst="rect">
            <a:avLst/>
          </a:prstGeom>
        </p:spPr>
      </p:pic>
      <p:pic>
        <p:nvPicPr>
          <p:cNvPr id="16" name="圖片 15">
            <a:extLst>
              <a:ext uri="{FF2B5EF4-FFF2-40B4-BE49-F238E27FC236}">
                <a16:creationId xmlns:a16="http://schemas.microsoft.com/office/drawing/2014/main" xmlns="" id="{89E7F887-38D6-4315-AD1D-73920A67D30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24098" b="9861"/>
          <a:stretch/>
        </p:blipFill>
        <p:spPr>
          <a:xfrm rot="16200000">
            <a:off x="5898484" y="4645613"/>
            <a:ext cx="1244906" cy="1096209"/>
          </a:xfrm>
          <a:prstGeom prst="rect">
            <a:avLst/>
          </a:prstGeom>
        </p:spPr>
      </p:pic>
      <p:pic>
        <p:nvPicPr>
          <p:cNvPr id="4" name="圖片 3">
            <a:extLst>
              <a:ext uri="{FF2B5EF4-FFF2-40B4-BE49-F238E27FC236}">
                <a16:creationId xmlns:a16="http://schemas.microsoft.com/office/drawing/2014/main" xmlns="" id="{6BD639F7-B6A5-48B7-9700-2C44CF91E4D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15175" b="12639"/>
          <a:stretch/>
        </p:blipFill>
        <p:spPr>
          <a:xfrm>
            <a:off x="7574182" y="4610140"/>
            <a:ext cx="1252471" cy="1206031"/>
          </a:xfrm>
          <a:prstGeom prst="rect">
            <a:avLst/>
          </a:prstGeom>
        </p:spPr>
      </p:pic>
    </p:spTree>
    <p:extLst>
      <p:ext uri="{BB962C8B-B14F-4D97-AF65-F5344CB8AC3E}">
        <p14:creationId xmlns:p14="http://schemas.microsoft.com/office/powerpoint/2010/main" val="891180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xmlns="" id="{73B098B6-4BD6-42EF-8BB9-589FD4412F39}"/>
              </a:ext>
            </a:extLst>
          </p:cNvPr>
          <p:cNvSpPr>
            <a:spLocks noGrp="1"/>
          </p:cNvSpPr>
          <p:nvPr>
            <p:ph type="title"/>
          </p:nvPr>
        </p:nvSpPr>
        <p:spPr>
          <a:xfrm>
            <a:off x="279400" y="167582"/>
            <a:ext cx="7886700" cy="1325563"/>
          </a:xfrm>
        </p:spPr>
        <p:txBody>
          <a:bodyPr/>
          <a:lstStyle/>
          <a:p>
            <a:r>
              <a:rPr lang="en-US" altLang="zh-TW" dirty="0"/>
              <a:t>T4</a:t>
            </a:r>
            <a:r>
              <a:rPr lang="zh-TW" altLang="en-US" dirty="0"/>
              <a:t>腐蝕紀錄</a:t>
            </a:r>
          </a:p>
        </p:txBody>
      </p:sp>
      <p:sp>
        <p:nvSpPr>
          <p:cNvPr id="2" name="投影片編號版面配置區 1">
            <a:extLst>
              <a:ext uri="{FF2B5EF4-FFF2-40B4-BE49-F238E27FC236}">
                <a16:creationId xmlns:a16="http://schemas.microsoft.com/office/drawing/2014/main" xmlns="" id="{545DD8BD-63C8-467F-ACBE-2BCF36497C1D}"/>
              </a:ext>
            </a:extLst>
          </p:cNvPr>
          <p:cNvSpPr>
            <a:spLocks noGrp="1"/>
          </p:cNvSpPr>
          <p:nvPr>
            <p:ph type="sldNum" sz="quarter" idx="12"/>
          </p:nvPr>
        </p:nvSpPr>
        <p:spPr/>
        <p:txBody>
          <a:bodyPr/>
          <a:lstStyle/>
          <a:p>
            <a:fld id="{1F220689-AEDA-4305-92BB-0F5DD1CAE180}" type="slidenum">
              <a:rPr lang="zh-TW" altLang="en-US" smtClean="0"/>
              <a:t>38</a:t>
            </a:fld>
            <a:endParaRPr lang="zh-TW" altLang="en-US"/>
          </a:p>
        </p:txBody>
      </p:sp>
      <p:graphicFrame>
        <p:nvGraphicFramePr>
          <p:cNvPr id="38" name="表格 37">
            <a:extLst>
              <a:ext uri="{FF2B5EF4-FFF2-40B4-BE49-F238E27FC236}">
                <a16:creationId xmlns:a16="http://schemas.microsoft.com/office/drawing/2014/main" xmlns="" id="{AEE6EFFD-E35F-4F88-8DDD-1D8ED973E8D4}"/>
              </a:ext>
            </a:extLst>
          </p:cNvPr>
          <p:cNvGraphicFramePr>
            <a:graphicFrameLocks noGrp="1"/>
          </p:cNvGraphicFramePr>
          <p:nvPr>
            <p:extLst>
              <p:ext uri="{D42A27DB-BD31-4B8C-83A1-F6EECF244321}">
                <p14:modId xmlns:p14="http://schemas.microsoft.com/office/powerpoint/2010/main" val="3407342381"/>
              </p:ext>
            </p:extLst>
          </p:nvPr>
        </p:nvGraphicFramePr>
        <p:xfrm>
          <a:off x="279400" y="1715340"/>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0hr</a:t>
                      </a:r>
                      <a:endParaRPr lang="zh-TW" altLang="en-US" b="1" dirty="0"/>
                    </a:p>
                  </a:txBody>
                  <a:tcPr anchor="ctr">
                    <a:solidFill>
                      <a:schemeClr val="accent5">
                        <a:lumMod val="20000"/>
                        <a:lumOff val="80000"/>
                      </a:schemeClr>
                    </a:solidFill>
                  </a:tcPr>
                </a:tc>
                <a:tc>
                  <a:txBody>
                    <a:bodyPr/>
                    <a:lstStyle/>
                    <a:p>
                      <a:pPr algn="ctr"/>
                      <a:r>
                        <a:rPr lang="en-US" altLang="zh-TW" b="1" dirty="0"/>
                        <a:t>24hr</a:t>
                      </a:r>
                      <a:endParaRPr lang="zh-TW" altLang="en-US" b="1" dirty="0"/>
                    </a:p>
                  </a:txBody>
                  <a:tcPr anchor="ctr">
                    <a:solidFill>
                      <a:schemeClr val="accent5">
                        <a:lumMod val="20000"/>
                        <a:lumOff val="80000"/>
                      </a:schemeClr>
                    </a:solidFill>
                  </a:tcPr>
                </a:tc>
                <a:tc>
                  <a:txBody>
                    <a:bodyPr/>
                    <a:lstStyle/>
                    <a:p>
                      <a:pPr algn="ctr"/>
                      <a:r>
                        <a:rPr lang="en-US" altLang="zh-TW" b="1" dirty="0"/>
                        <a:t>120hr</a:t>
                      </a:r>
                      <a:endParaRPr lang="zh-TW" altLang="en-US" b="1" dirty="0"/>
                    </a:p>
                  </a:txBody>
                  <a:tcPr anchor="ctr">
                    <a:solidFill>
                      <a:schemeClr val="accent5">
                        <a:lumMod val="20000"/>
                        <a:lumOff val="80000"/>
                      </a:schemeClr>
                    </a:solidFill>
                  </a:tcPr>
                </a:tc>
                <a:tc>
                  <a:txBody>
                    <a:bodyPr/>
                    <a:lstStyle/>
                    <a:p>
                      <a:pPr algn="ctr"/>
                      <a:r>
                        <a:rPr lang="en-US" altLang="zh-TW" b="1" dirty="0"/>
                        <a:t>168hr</a:t>
                      </a:r>
                      <a:endParaRPr lang="zh-TW" altLang="en-US" b="1" dirty="0"/>
                    </a:p>
                  </a:txBody>
                  <a:tcPr anchor="ctr">
                    <a:solidFill>
                      <a:schemeClr val="accent5">
                        <a:lumMod val="20000"/>
                        <a:lumOff val="80000"/>
                      </a:schemeClr>
                    </a:solidFill>
                  </a:tcPr>
                </a:tc>
                <a:tc>
                  <a:txBody>
                    <a:bodyPr/>
                    <a:lstStyle/>
                    <a:p>
                      <a:pPr algn="ctr"/>
                      <a:r>
                        <a:rPr lang="en-US" altLang="zh-TW" b="1" dirty="0"/>
                        <a:t>216hr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r>
                        <a:rPr lang="zh-TW" altLang="en-US" sz="1200" dirty="0"/>
                        <a:t>剛放入</a:t>
                      </a:r>
                    </a:p>
                  </a:txBody>
                  <a:tcPr anchor="ctr"/>
                </a:tc>
                <a:tc>
                  <a:txBody>
                    <a:bodyPr/>
                    <a:lstStyle/>
                    <a:p>
                      <a:pPr algn="ctr"/>
                      <a:endParaRPr lang="zh-TW" altLang="en-US" sz="1200" dirty="0"/>
                    </a:p>
                  </a:txBody>
                  <a:tcPr anchor="ctr"/>
                </a:tc>
                <a:tc>
                  <a:txBody>
                    <a:bodyPr/>
                    <a:lstStyle/>
                    <a:p>
                      <a:pPr algn="ctr"/>
                      <a:r>
                        <a:rPr lang="zh-TW" altLang="en-US" sz="1200" dirty="0"/>
                        <a:t>出現白銹佔</a:t>
                      </a:r>
                      <a:r>
                        <a:rPr lang="en-US" altLang="zh-TW" sz="1200" dirty="0"/>
                        <a:t>10%</a:t>
                      </a:r>
                    </a:p>
                    <a:p>
                      <a:pPr algn="ctr"/>
                      <a:r>
                        <a:rPr lang="zh-TW" altLang="en-US" sz="1200" dirty="0"/>
                        <a:t>冷鍍鋅些許噴塗表面</a:t>
                      </a:r>
                      <a:endParaRPr lang="en-US" altLang="zh-TW" sz="1200" dirty="0"/>
                    </a:p>
                  </a:txBody>
                  <a:tcPr anchor="ctr"/>
                </a:tc>
                <a:tc>
                  <a:txBody>
                    <a:bodyPr/>
                    <a:lstStyle/>
                    <a:p>
                      <a:pPr algn="ct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p>
                  </a:txBody>
                  <a:tcPr anchor="ctr"/>
                </a:tc>
                <a:extLst>
                  <a:ext uri="{0D108BD9-81ED-4DB2-BD59-A6C34878D82A}">
                    <a16:rowId xmlns:a16="http://schemas.microsoft.com/office/drawing/2014/main" xmlns="" val="4118700116"/>
                  </a:ext>
                </a:extLst>
              </a:tr>
            </a:tbl>
          </a:graphicData>
        </a:graphic>
      </p:graphicFrame>
      <p:graphicFrame>
        <p:nvGraphicFramePr>
          <p:cNvPr id="40" name="表格 39">
            <a:extLst>
              <a:ext uri="{FF2B5EF4-FFF2-40B4-BE49-F238E27FC236}">
                <a16:creationId xmlns:a16="http://schemas.microsoft.com/office/drawing/2014/main" xmlns="" id="{AA4D46FA-86D0-45DD-A48C-E3FFCD8A60A2}"/>
              </a:ext>
            </a:extLst>
          </p:cNvPr>
          <p:cNvGraphicFramePr>
            <a:graphicFrameLocks noGrp="1"/>
          </p:cNvGraphicFramePr>
          <p:nvPr>
            <p:extLst>
              <p:ext uri="{D42A27DB-BD31-4B8C-83A1-F6EECF244321}">
                <p14:modId xmlns:p14="http://schemas.microsoft.com/office/powerpoint/2010/main" val="3421396461"/>
              </p:ext>
            </p:extLst>
          </p:nvPr>
        </p:nvGraphicFramePr>
        <p:xfrm>
          <a:off x="279400" y="4072265"/>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288hr</a:t>
                      </a:r>
                      <a:endParaRPr lang="zh-TW" altLang="en-US" b="1" dirty="0"/>
                    </a:p>
                  </a:txBody>
                  <a:tcPr anchor="ctr">
                    <a:solidFill>
                      <a:schemeClr val="accent5">
                        <a:lumMod val="20000"/>
                        <a:lumOff val="80000"/>
                      </a:schemeClr>
                    </a:solidFill>
                  </a:tcPr>
                </a:tc>
                <a:tc>
                  <a:txBody>
                    <a:bodyPr/>
                    <a:lstStyle/>
                    <a:p>
                      <a:pPr algn="ctr"/>
                      <a:r>
                        <a:rPr lang="en-US" altLang="zh-TW" b="1" dirty="0"/>
                        <a:t>312hr</a:t>
                      </a:r>
                      <a:endParaRPr lang="zh-TW" altLang="en-US" b="1" dirty="0"/>
                    </a:p>
                  </a:txBody>
                  <a:tcPr anchor="ctr">
                    <a:solidFill>
                      <a:schemeClr val="accent5">
                        <a:lumMod val="20000"/>
                        <a:lumOff val="80000"/>
                      </a:schemeClr>
                    </a:solidFill>
                  </a:tcPr>
                </a:tc>
                <a:tc>
                  <a:txBody>
                    <a:bodyPr/>
                    <a:lstStyle/>
                    <a:p>
                      <a:pPr algn="ctr"/>
                      <a:r>
                        <a:rPr lang="en-US" altLang="zh-TW" b="1" dirty="0"/>
                        <a:t>360hr</a:t>
                      </a:r>
                      <a:endParaRPr lang="zh-TW" altLang="en-US" b="1" dirty="0"/>
                    </a:p>
                  </a:txBody>
                  <a:tcPr anchor="ctr">
                    <a:solidFill>
                      <a:schemeClr val="accent5">
                        <a:lumMod val="20000"/>
                        <a:lumOff val="80000"/>
                      </a:schemeClr>
                    </a:solidFill>
                  </a:tcPr>
                </a:tc>
                <a:tc>
                  <a:txBody>
                    <a:bodyPr/>
                    <a:lstStyle/>
                    <a:p>
                      <a:pPr algn="ctr"/>
                      <a:r>
                        <a:rPr lang="en-US" altLang="zh-TW" b="1" dirty="0"/>
                        <a:t>384hr</a:t>
                      </a:r>
                      <a:endParaRPr lang="zh-TW" altLang="en-US" b="1" dirty="0"/>
                    </a:p>
                  </a:txBody>
                  <a:tcPr anchor="ctr">
                    <a:solidFill>
                      <a:schemeClr val="accent5">
                        <a:lumMod val="20000"/>
                        <a:lumOff val="80000"/>
                      </a:schemeClr>
                    </a:solidFill>
                  </a:tcPr>
                </a:tc>
                <a:tc>
                  <a:txBody>
                    <a:bodyPr/>
                    <a:lstStyle/>
                    <a:p>
                      <a:pPr algn="ctr"/>
                      <a:r>
                        <a:rPr lang="en-US" altLang="zh-TW" b="1" dirty="0"/>
                        <a:t>456hr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endParaRPr lang="zh-TW" altLang="en-US" sz="1400" dirty="0"/>
                    </a:p>
                  </a:txBody>
                  <a:tcPr anchor="ctr"/>
                </a:tc>
                <a:tc>
                  <a:txBody>
                    <a:bodyPr/>
                    <a:lstStyle/>
                    <a:p>
                      <a:pPr algn="ctr"/>
                      <a:endParaRPr lang="zh-TW" altLang="en-US" sz="1200" dirty="0"/>
                    </a:p>
                  </a:txBody>
                  <a:tcPr anchor="ctr"/>
                </a:tc>
                <a:tc>
                  <a:txBody>
                    <a:bodyPr/>
                    <a:lstStyle/>
                    <a:p>
                      <a:pPr algn="ctr"/>
                      <a:r>
                        <a:rPr lang="zh-TW" altLang="en-US" sz="1200" dirty="0"/>
                        <a:t>白銹佔約</a:t>
                      </a:r>
                      <a:r>
                        <a:rPr lang="en-US" altLang="zh-TW" sz="1200" dirty="0"/>
                        <a:t>50%</a:t>
                      </a:r>
                    </a:p>
                    <a:p>
                      <a:pPr algn="ctr"/>
                      <a:r>
                        <a:rPr lang="zh-TW" altLang="en-US" sz="1200" dirty="0"/>
                        <a:t>冷鍍鋅噴霧呈白色</a:t>
                      </a:r>
                    </a:p>
                  </a:txBody>
                  <a:tcPr anchor="ctr"/>
                </a:tc>
                <a:tc>
                  <a:txBody>
                    <a:bodyPr/>
                    <a:lstStyle/>
                    <a:p>
                      <a:pPr algn="ctr"/>
                      <a:endParaRPr lang="zh-TW" altLang="en-US" sz="1400" dirty="0"/>
                    </a:p>
                  </a:txBody>
                  <a:tcPr anchor="ctr"/>
                </a:tc>
                <a:tc>
                  <a:txBody>
                    <a:bodyPr/>
                    <a:lstStyle/>
                    <a:p>
                      <a:pPr algn="ctr"/>
                      <a:endParaRPr lang="zh-TW" altLang="en-US" sz="1400" dirty="0"/>
                    </a:p>
                  </a:txBody>
                  <a:tcPr anchor="ctr"/>
                </a:tc>
                <a:extLst>
                  <a:ext uri="{0D108BD9-81ED-4DB2-BD59-A6C34878D82A}">
                    <a16:rowId xmlns:a16="http://schemas.microsoft.com/office/drawing/2014/main" xmlns="" val="4118700116"/>
                  </a:ext>
                </a:extLst>
              </a:tr>
            </a:tbl>
          </a:graphicData>
        </a:graphic>
      </p:graphicFrame>
      <p:pic>
        <p:nvPicPr>
          <p:cNvPr id="16" name="圖片 15">
            <a:extLst>
              <a:ext uri="{FF2B5EF4-FFF2-40B4-BE49-F238E27FC236}">
                <a16:creationId xmlns:a16="http://schemas.microsoft.com/office/drawing/2014/main" xmlns="" id="{4D504B67-437F-4D83-A7B6-2DB869038957}"/>
              </a:ext>
            </a:extLst>
          </p:cNvPr>
          <p:cNvPicPr>
            <a:picLocks noChangeAspect="1"/>
          </p:cNvPicPr>
          <p:nvPr/>
        </p:nvPicPr>
        <p:blipFill rotWithShape="1">
          <a:blip r:embed="rId2"/>
          <a:srcRect l="63636" r="19617"/>
          <a:stretch/>
        </p:blipFill>
        <p:spPr>
          <a:xfrm>
            <a:off x="7975600" y="212856"/>
            <a:ext cx="889000" cy="1280289"/>
          </a:xfrm>
          <a:prstGeom prst="rect">
            <a:avLst/>
          </a:prstGeom>
        </p:spPr>
      </p:pic>
      <p:pic>
        <p:nvPicPr>
          <p:cNvPr id="35" name="圖片 34">
            <a:extLst>
              <a:ext uri="{FF2B5EF4-FFF2-40B4-BE49-F238E27FC236}">
                <a16:creationId xmlns:a16="http://schemas.microsoft.com/office/drawing/2014/main" xmlns="" id="{BDA4AA16-44E7-432F-B419-11284227EE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80" t="21199" r="37468" b="15687"/>
          <a:stretch/>
        </p:blipFill>
        <p:spPr>
          <a:xfrm>
            <a:off x="1161121" y="2217095"/>
            <a:ext cx="997513" cy="1211905"/>
          </a:xfrm>
          <a:prstGeom prst="rect">
            <a:avLst/>
          </a:prstGeom>
        </p:spPr>
      </p:pic>
      <p:pic>
        <p:nvPicPr>
          <p:cNvPr id="36" name="圖片 35">
            <a:extLst>
              <a:ext uri="{FF2B5EF4-FFF2-40B4-BE49-F238E27FC236}">
                <a16:creationId xmlns:a16="http://schemas.microsoft.com/office/drawing/2014/main" xmlns="" id="{D660D86F-C7DC-4C08-A93B-0745D5EE5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704" t="18467" r="31811" b="18375"/>
          <a:stretch/>
        </p:blipFill>
        <p:spPr>
          <a:xfrm rot="10800000">
            <a:off x="2816884" y="2217094"/>
            <a:ext cx="997513" cy="1211906"/>
          </a:xfrm>
          <a:prstGeom prst="rect">
            <a:avLst/>
          </a:prstGeom>
        </p:spPr>
      </p:pic>
      <p:pic>
        <p:nvPicPr>
          <p:cNvPr id="37" name="圖片 36">
            <a:extLst>
              <a:ext uri="{FF2B5EF4-FFF2-40B4-BE49-F238E27FC236}">
                <a16:creationId xmlns:a16="http://schemas.microsoft.com/office/drawing/2014/main" xmlns="" id="{7999AC09-291A-4704-A36E-6F266ACA4E5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177" r="15352" b="7529"/>
          <a:stretch/>
        </p:blipFill>
        <p:spPr>
          <a:xfrm>
            <a:off x="4472646" y="2217094"/>
            <a:ext cx="997513" cy="1211906"/>
          </a:xfrm>
          <a:prstGeom prst="rect">
            <a:avLst/>
          </a:prstGeom>
        </p:spPr>
      </p:pic>
      <p:pic>
        <p:nvPicPr>
          <p:cNvPr id="39" name="圖片 38">
            <a:extLst>
              <a:ext uri="{FF2B5EF4-FFF2-40B4-BE49-F238E27FC236}">
                <a16:creationId xmlns:a16="http://schemas.microsoft.com/office/drawing/2014/main" xmlns="" id="{1AA9CBF2-FD24-4902-96C8-62A5C4B2AE5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6989" r="7944"/>
          <a:stretch/>
        </p:blipFill>
        <p:spPr>
          <a:xfrm>
            <a:off x="6128408" y="2217094"/>
            <a:ext cx="997514" cy="1211906"/>
          </a:xfrm>
          <a:prstGeom prst="rect">
            <a:avLst/>
          </a:prstGeom>
        </p:spPr>
      </p:pic>
      <p:pic>
        <p:nvPicPr>
          <p:cNvPr id="41" name="圖片 40">
            <a:extLst>
              <a:ext uri="{FF2B5EF4-FFF2-40B4-BE49-F238E27FC236}">
                <a16:creationId xmlns:a16="http://schemas.microsoft.com/office/drawing/2014/main" xmlns="" id="{D6AED06A-1471-45C0-B5EB-3032D15DF7A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51" t="22186"/>
          <a:stretch/>
        </p:blipFill>
        <p:spPr>
          <a:xfrm>
            <a:off x="7667343" y="2197591"/>
            <a:ext cx="997514" cy="1211907"/>
          </a:xfrm>
          <a:prstGeom prst="rect">
            <a:avLst/>
          </a:prstGeom>
        </p:spPr>
      </p:pic>
      <p:pic>
        <p:nvPicPr>
          <p:cNvPr id="42" name="圖片 41">
            <a:extLst>
              <a:ext uri="{FF2B5EF4-FFF2-40B4-BE49-F238E27FC236}">
                <a16:creationId xmlns:a16="http://schemas.microsoft.com/office/drawing/2014/main" xmlns="" id="{A52477AC-12D2-4A61-B452-AD20E056A1E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6229" r="5270"/>
          <a:stretch/>
        </p:blipFill>
        <p:spPr>
          <a:xfrm>
            <a:off x="1161120" y="4608355"/>
            <a:ext cx="997513" cy="1211906"/>
          </a:xfrm>
          <a:prstGeom prst="rect">
            <a:avLst/>
          </a:prstGeom>
        </p:spPr>
      </p:pic>
      <p:pic>
        <p:nvPicPr>
          <p:cNvPr id="43" name="圖片 42">
            <a:extLst>
              <a:ext uri="{FF2B5EF4-FFF2-40B4-BE49-F238E27FC236}">
                <a16:creationId xmlns:a16="http://schemas.microsoft.com/office/drawing/2014/main" xmlns="" id="{C0D1AF38-44DE-4CED-9951-A3EEA74DBF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16883" y="4608355"/>
            <a:ext cx="997513" cy="1211906"/>
          </a:xfrm>
          <a:prstGeom prst="rect">
            <a:avLst/>
          </a:prstGeom>
        </p:spPr>
      </p:pic>
      <p:pic>
        <p:nvPicPr>
          <p:cNvPr id="44" name="圖片 43">
            <a:extLst>
              <a:ext uri="{FF2B5EF4-FFF2-40B4-BE49-F238E27FC236}">
                <a16:creationId xmlns:a16="http://schemas.microsoft.com/office/drawing/2014/main" xmlns="" id="{88349789-39CC-4384-BB49-848655E27D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72645" y="4608355"/>
            <a:ext cx="997513" cy="1211907"/>
          </a:xfrm>
          <a:prstGeom prst="rect">
            <a:avLst/>
          </a:prstGeom>
        </p:spPr>
      </p:pic>
      <p:pic>
        <p:nvPicPr>
          <p:cNvPr id="17" name="圖片 16">
            <a:extLst>
              <a:ext uri="{FF2B5EF4-FFF2-40B4-BE49-F238E27FC236}">
                <a16:creationId xmlns:a16="http://schemas.microsoft.com/office/drawing/2014/main" xmlns="" id="{EF543B55-E45D-4EAB-A4AC-5E9179A8140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8878" t="31277" r="10882" b="10181"/>
          <a:stretch/>
        </p:blipFill>
        <p:spPr>
          <a:xfrm rot="16200000">
            <a:off x="6007355" y="4597514"/>
            <a:ext cx="1239621" cy="1205872"/>
          </a:xfrm>
          <a:prstGeom prst="rect">
            <a:avLst/>
          </a:prstGeom>
        </p:spPr>
      </p:pic>
      <p:pic>
        <p:nvPicPr>
          <p:cNvPr id="4" name="圖片 3">
            <a:extLst>
              <a:ext uri="{FF2B5EF4-FFF2-40B4-BE49-F238E27FC236}">
                <a16:creationId xmlns:a16="http://schemas.microsoft.com/office/drawing/2014/main" xmlns="" id="{6EE0E8EC-DDB7-4967-B00C-8D030EAC8CC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19215"/>
          <a:stretch/>
        </p:blipFill>
        <p:spPr>
          <a:xfrm>
            <a:off x="7625552" y="4580639"/>
            <a:ext cx="1127272" cy="1214760"/>
          </a:xfrm>
          <a:prstGeom prst="rect">
            <a:avLst/>
          </a:prstGeom>
        </p:spPr>
      </p:pic>
    </p:spTree>
    <p:extLst>
      <p:ext uri="{BB962C8B-B14F-4D97-AF65-F5344CB8AC3E}">
        <p14:creationId xmlns:p14="http://schemas.microsoft.com/office/powerpoint/2010/main" val="153069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xmlns="" id="{73B098B6-4BD6-42EF-8BB9-589FD4412F39}"/>
              </a:ext>
            </a:extLst>
          </p:cNvPr>
          <p:cNvSpPr>
            <a:spLocks noGrp="1"/>
          </p:cNvSpPr>
          <p:nvPr>
            <p:ph type="title"/>
          </p:nvPr>
        </p:nvSpPr>
        <p:spPr>
          <a:xfrm>
            <a:off x="279400" y="167582"/>
            <a:ext cx="7886700" cy="1325563"/>
          </a:xfrm>
        </p:spPr>
        <p:txBody>
          <a:bodyPr/>
          <a:lstStyle/>
          <a:p>
            <a:r>
              <a:rPr lang="en-US" altLang="zh-TW" dirty="0"/>
              <a:t>T5</a:t>
            </a:r>
            <a:r>
              <a:rPr lang="zh-TW" altLang="en-US" dirty="0"/>
              <a:t>腐蝕紀錄</a:t>
            </a:r>
          </a:p>
        </p:txBody>
      </p:sp>
      <p:sp>
        <p:nvSpPr>
          <p:cNvPr id="2" name="投影片編號版面配置區 1">
            <a:extLst>
              <a:ext uri="{FF2B5EF4-FFF2-40B4-BE49-F238E27FC236}">
                <a16:creationId xmlns:a16="http://schemas.microsoft.com/office/drawing/2014/main" xmlns="" id="{545DD8BD-63C8-467F-ACBE-2BCF36497C1D}"/>
              </a:ext>
            </a:extLst>
          </p:cNvPr>
          <p:cNvSpPr>
            <a:spLocks noGrp="1"/>
          </p:cNvSpPr>
          <p:nvPr>
            <p:ph type="sldNum" sz="quarter" idx="12"/>
          </p:nvPr>
        </p:nvSpPr>
        <p:spPr/>
        <p:txBody>
          <a:bodyPr/>
          <a:lstStyle/>
          <a:p>
            <a:fld id="{1F220689-AEDA-4305-92BB-0F5DD1CAE180}" type="slidenum">
              <a:rPr lang="zh-TW" altLang="en-US" smtClean="0"/>
              <a:t>39</a:t>
            </a:fld>
            <a:endParaRPr lang="zh-TW" altLang="en-US"/>
          </a:p>
        </p:txBody>
      </p:sp>
      <p:graphicFrame>
        <p:nvGraphicFramePr>
          <p:cNvPr id="38" name="表格 37">
            <a:extLst>
              <a:ext uri="{FF2B5EF4-FFF2-40B4-BE49-F238E27FC236}">
                <a16:creationId xmlns:a16="http://schemas.microsoft.com/office/drawing/2014/main" xmlns="" id="{AEE6EFFD-E35F-4F88-8DDD-1D8ED973E8D4}"/>
              </a:ext>
            </a:extLst>
          </p:cNvPr>
          <p:cNvGraphicFramePr>
            <a:graphicFrameLocks noGrp="1"/>
          </p:cNvGraphicFramePr>
          <p:nvPr>
            <p:extLst>
              <p:ext uri="{D42A27DB-BD31-4B8C-83A1-F6EECF244321}">
                <p14:modId xmlns:p14="http://schemas.microsoft.com/office/powerpoint/2010/main" val="961335230"/>
              </p:ext>
            </p:extLst>
          </p:nvPr>
        </p:nvGraphicFramePr>
        <p:xfrm>
          <a:off x="279400" y="1715340"/>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0hr</a:t>
                      </a:r>
                      <a:endParaRPr lang="zh-TW" altLang="en-US" b="1" dirty="0"/>
                    </a:p>
                  </a:txBody>
                  <a:tcPr anchor="ctr">
                    <a:solidFill>
                      <a:schemeClr val="accent5">
                        <a:lumMod val="20000"/>
                        <a:lumOff val="80000"/>
                      </a:schemeClr>
                    </a:solidFill>
                  </a:tcPr>
                </a:tc>
                <a:tc>
                  <a:txBody>
                    <a:bodyPr/>
                    <a:lstStyle/>
                    <a:p>
                      <a:pPr algn="ctr"/>
                      <a:r>
                        <a:rPr lang="en-US" altLang="zh-TW" b="1" dirty="0"/>
                        <a:t>24hr</a:t>
                      </a:r>
                      <a:endParaRPr lang="zh-TW" altLang="en-US" b="1" dirty="0"/>
                    </a:p>
                  </a:txBody>
                  <a:tcPr anchor="ctr">
                    <a:solidFill>
                      <a:schemeClr val="accent5">
                        <a:lumMod val="20000"/>
                        <a:lumOff val="80000"/>
                      </a:schemeClr>
                    </a:solidFill>
                  </a:tcPr>
                </a:tc>
                <a:tc>
                  <a:txBody>
                    <a:bodyPr/>
                    <a:lstStyle/>
                    <a:p>
                      <a:pPr algn="ctr"/>
                      <a:r>
                        <a:rPr lang="en-US" altLang="zh-TW" b="1" dirty="0"/>
                        <a:t>120hr</a:t>
                      </a:r>
                      <a:endParaRPr lang="zh-TW" altLang="en-US" b="1" dirty="0"/>
                    </a:p>
                  </a:txBody>
                  <a:tcPr anchor="ctr">
                    <a:solidFill>
                      <a:schemeClr val="accent5">
                        <a:lumMod val="20000"/>
                        <a:lumOff val="80000"/>
                      </a:schemeClr>
                    </a:solidFill>
                  </a:tcPr>
                </a:tc>
                <a:tc>
                  <a:txBody>
                    <a:bodyPr/>
                    <a:lstStyle/>
                    <a:p>
                      <a:pPr algn="ctr"/>
                      <a:r>
                        <a:rPr lang="en-US" altLang="zh-TW" b="1" dirty="0"/>
                        <a:t>168hr</a:t>
                      </a:r>
                      <a:endParaRPr lang="zh-TW" altLang="en-US" b="1" dirty="0"/>
                    </a:p>
                  </a:txBody>
                  <a:tcPr anchor="ctr">
                    <a:solidFill>
                      <a:schemeClr val="accent5">
                        <a:lumMod val="20000"/>
                        <a:lumOff val="80000"/>
                      </a:schemeClr>
                    </a:solidFill>
                  </a:tcPr>
                </a:tc>
                <a:tc>
                  <a:txBody>
                    <a:bodyPr/>
                    <a:lstStyle/>
                    <a:p>
                      <a:pPr algn="ctr"/>
                      <a:r>
                        <a:rPr lang="en-US" altLang="zh-TW" b="1" dirty="0"/>
                        <a:t>216hr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r>
                        <a:rPr lang="zh-TW" altLang="en-US" sz="1200" dirty="0"/>
                        <a:t>剛放入</a:t>
                      </a:r>
                    </a:p>
                  </a:txBody>
                  <a:tcPr anchor="ctr"/>
                </a:tc>
                <a:tc>
                  <a:txBody>
                    <a:bodyPr/>
                    <a:lstStyle/>
                    <a:p>
                      <a:pPr algn="ctr"/>
                      <a:endParaRPr lang="zh-TW" altLang="en-US" sz="1200" dirty="0"/>
                    </a:p>
                  </a:txBody>
                  <a:tcPr anchor="ctr"/>
                </a:tc>
                <a:tc>
                  <a:txBody>
                    <a:bodyPr/>
                    <a:lstStyle/>
                    <a:p>
                      <a:pPr algn="ctr"/>
                      <a:r>
                        <a:rPr lang="zh-TW" altLang="en-US" sz="1200" dirty="0"/>
                        <a:t>出現白銹佔</a:t>
                      </a:r>
                      <a:r>
                        <a:rPr lang="en-US" altLang="zh-TW" sz="1200" dirty="0"/>
                        <a:t>10%</a:t>
                      </a:r>
                    </a:p>
                    <a:p>
                      <a:pPr algn="ctr"/>
                      <a:r>
                        <a:rPr lang="zh-TW" altLang="en-US" sz="1200" dirty="0"/>
                        <a:t>膠合劑部分於表面</a:t>
                      </a:r>
                      <a:endParaRPr lang="en-US" altLang="zh-TW" sz="1200" dirty="0"/>
                    </a:p>
                  </a:txBody>
                  <a:tcPr anchor="ctr"/>
                </a:tc>
                <a:tc>
                  <a:txBody>
                    <a:bodyPr/>
                    <a:lstStyle/>
                    <a:p>
                      <a:pPr algn="ct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p>
                  </a:txBody>
                  <a:tcPr anchor="ctr"/>
                </a:tc>
                <a:extLst>
                  <a:ext uri="{0D108BD9-81ED-4DB2-BD59-A6C34878D82A}">
                    <a16:rowId xmlns:a16="http://schemas.microsoft.com/office/drawing/2014/main" xmlns="" val="4118700116"/>
                  </a:ext>
                </a:extLst>
              </a:tr>
            </a:tbl>
          </a:graphicData>
        </a:graphic>
      </p:graphicFrame>
      <p:graphicFrame>
        <p:nvGraphicFramePr>
          <p:cNvPr id="40" name="表格 39">
            <a:extLst>
              <a:ext uri="{FF2B5EF4-FFF2-40B4-BE49-F238E27FC236}">
                <a16:creationId xmlns:a16="http://schemas.microsoft.com/office/drawing/2014/main" xmlns="" id="{AA4D46FA-86D0-45DD-A48C-E3FFCD8A60A2}"/>
              </a:ext>
            </a:extLst>
          </p:cNvPr>
          <p:cNvGraphicFramePr>
            <a:graphicFrameLocks noGrp="1"/>
          </p:cNvGraphicFramePr>
          <p:nvPr>
            <p:extLst>
              <p:ext uri="{D42A27DB-BD31-4B8C-83A1-F6EECF244321}">
                <p14:modId xmlns:p14="http://schemas.microsoft.com/office/powerpoint/2010/main" val="1847329555"/>
              </p:ext>
            </p:extLst>
          </p:nvPr>
        </p:nvGraphicFramePr>
        <p:xfrm>
          <a:off x="279400" y="4072265"/>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288hr</a:t>
                      </a:r>
                      <a:endParaRPr lang="zh-TW" altLang="en-US" b="1" dirty="0"/>
                    </a:p>
                  </a:txBody>
                  <a:tcPr anchor="ctr">
                    <a:solidFill>
                      <a:schemeClr val="accent5">
                        <a:lumMod val="20000"/>
                        <a:lumOff val="80000"/>
                      </a:schemeClr>
                    </a:solidFill>
                  </a:tcPr>
                </a:tc>
                <a:tc>
                  <a:txBody>
                    <a:bodyPr/>
                    <a:lstStyle/>
                    <a:p>
                      <a:pPr algn="ctr"/>
                      <a:r>
                        <a:rPr lang="en-US" altLang="zh-TW" b="1" dirty="0"/>
                        <a:t>312hr</a:t>
                      </a:r>
                      <a:endParaRPr lang="zh-TW" altLang="en-US" b="1" dirty="0"/>
                    </a:p>
                  </a:txBody>
                  <a:tcPr anchor="ctr">
                    <a:solidFill>
                      <a:schemeClr val="accent5">
                        <a:lumMod val="20000"/>
                        <a:lumOff val="80000"/>
                      </a:schemeClr>
                    </a:solidFill>
                  </a:tcPr>
                </a:tc>
                <a:tc>
                  <a:txBody>
                    <a:bodyPr/>
                    <a:lstStyle/>
                    <a:p>
                      <a:pPr algn="ctr"/>
                      <a:r>
                        <a:rPr lang="en-US" altLang="zh-TW" b="1" dirty="0"/>
                        <a:t>360hr</a:t>
                      </a:r>
                      <a:endParaRPr lang="zh-TW" altLang="en-US" b="1" dirty="0"/>
                    </a:p>
                  </a:txBody>
                  <a:tcPr anchor="ctr">
                    <a:solidFill>
                      <a:schemeClr val="accent5">
                        <a:lumMod val="20000"/>
                        <a:lumOff val="80000"/>
                      </a:schemeClr>
                    </a:solidFill>
                  </a:tcPr>
                </a:tc>
                <a:tc>
                  <a:txBody>
                    <a:bodyPr/>
                    <a:lstStyle/>
                    <a:p>
                      <a:pPr algn="ctr"/>
                      <a:r>
                        <a:rPr lang="en-US" altLang="zh-TW" b="1" dirty="0"/>
                        <a:t>384hr</a:t>
                      </a:r>
                      <a:endParaRPr lang="zh-TW" altLang="en-US" b="1" dirty="0"/>
                    </a:p>
                  </a:txBody>
                  <a:tcPr anchor="ctr">
                    <a:solidFill>
                      <a:schemeClr val="accent5">
                        <a:lumMod val="20000"/>
                        <a:lumOff val="80000"/>
                      </a:schemeClr>
                    </a:solidFill>
                  </a:tcPr>
                </a:tc>
                <a:tc>
                  <a:txBody>
                    <a:bodyPr/>
                    <a:lstStyle/>
                    <a:p>
                      <a:pPr algn="ctr"/>
                      <a:r>
                        <a:rPr lang="en-US" altLang="zh-TW" b="1" dirty="0"/>
                        <a:t>456hr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endParaRPr lang="zh-TW" altLang="en-US" sz="1400" dirty="0"/>
                    </a:p>
                  </a:txBody>
                  <a:tcPr anchor="ctr"/>
                </a:tc>
                <a:tc>
                  <a:txBody>
                    <a:bodyPr/>
                    <a:lstStyle/>
                    <a:p>
                      <a:pPr algn="ctr"/>
                      <a:endParaRPr lang="zh-TW" altLang="en-US" sz="1400" dirty="0"/>
                    </a:p>
                  </a:txBody>
                  <a:tcPr anchor="ctr"/>
                </a:tc>
                <a:tc>
                  <a:txBody>
                    <a:bodyPr/>
                    <a:lstStyle/>
                    <a:p>
                      <a:pPr algn="ctr"/>
                      <a:r>
                        <a:rPr lang="zh-TW" altLang="en-US" sz="1200" dirty="0"/>
                        <a:t>白銹佔約</a:t>
                      </a:r>
                      <a:r>
                        <a:rPr lang="en-US" altLang="zh-TW" sz="1200" dirty="0"/>
                        <a:t>50%</a:t>
                      </a:r>
                    </a:p>
                    <a:p>
                      <a:pPr algn="ctr"/>
                      <a:r>
                        <a:rPr lang="zh-TW" altLang="en-US" sz="1200" dirty="0"/>
                        <a:t>加上些許膠合劑</a:t>
                      </a:r>
                    </a:p>
                  </a:txBody>
                  <a:tcPr anchor="ctr"/>
                </a:tc>
                <a:tc>
                  <a:txBody>
                    <a:bodyPr/>
                    <a:lstStyle/>
                    <a:p>
                      <a:pPr algn="ctr"/>
                      <a:endParaRPr lang="zh-TW" altLang="en-US" sz="1400" dirty="0"/>
                    </a:p>
                  </a:txBody>
                  <a:tcPr anchor="ctr"/>
                </a:tc>
                <a:tc>
                  <a:txBody>
                    <a:bodyPr/>
                    <a:lstStyle/>
                    <a:p>
                      <a:pPr algn="ctr"/>
                      <a:endParaRPr lang="zh-TW" altLang="en-US" sz="1400" dirty="0"/>
                    </a:p>
                  </a:txBody>
                  <a:tcPr anchor="ctr"/>
                </a:tc>
                <a:extLst>
                  <a:ext uri="{0D108BD9-81ED-4DB2-BD59-A6C34878D82A}">
                    <a16:rowId xmlns:a16="http://schemas.microsoft.com/office/drawing/2014/main" xmlns="" val="4118700116"/>
                  </a:ext>
                </a:extLst>
              </a:tr>
            </a:tbl>
          </a:graphicData>
        </a:graphic>
      </p:graphicFrame>
      <p:pic>
        <p:nvPicPr>
          <p:cNvPr id="17" name="圖片 16">
            <a:extLst>
              <a:ext uri="{FF2B5EF4-FFF2-40B4-BE49-F238E27FC236}">
                <a16:creationId xmlns:a16="http://schemas.microsoft.com/office/drawing/2014/main" xmlns="" id="{0B40C047-D521-4543-8718-F8D2CEEE0DDB}"/>
              </a:ext>
            </a:extLst>
          </p:cNvPr>
          <p:cNvPicPr>
            <a:picLocks noChangeAspect="1"/>
          </p:cNvPicPr>
          <p:nvPr/>
        </p:nvPicPr>
        <p:blipFill rotWithShape="1">
          <a:blip r:embed="rId2"/>
          <a:srcRect l="82775" r="1196"/>
          <a:stretch/>
        </p:blipFill>
        <p:spPr>
          <a:xfrm>
            <a:off x="8013700" y="212856"/>
            <a:ext cx="850900" cy="1280289"/>
          </a:xfrm>
          <a:prstGeom prst="rect">
            <a:avLst/>
          </a:prstGeom>
        </p:spPr>
      </p:pic>
      <p:pic>
        <p:nvPicPr>
          <p:cNvPr id="18" name="圖片 17">
            <a:extLst>
              <a:ext uri="{FF2B5EF4-FFF2-40B4-BE49-F238E27FC236}">
                <a16:creationId xmlns:a16="http://schemas.microsoft.com/office/drawing/2014/main" xmlns="" id="{E3556C19-2C0F-4013-9080-6B4A245E84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345" t="18938" r="38456" b="24225"/>
          <a:stretch/>
        </p:blipFill>
        <p:spPr>
          <a:xfrm>
            <a:off x="1244662" y="2219014"/>
            <a:ext cx="913972" cy="1209986"/>
          </a:xfrm>
          <a:prstGeom prst="rect">
            <a:avLst/>
          </a:prstGeom>
        </p:spPr>
      </p:pic>
      <p:pic>
        <p:nvPicPr>
          <p:cNvPr id="19" name="圖片 18">
            <a:extLst>
              <a:ext uri="{FF2B5EF4-FFF2-40B4-BE49-F238E27FC236}">
                <a16:creationId xmlns:a16="http://schemas.microsoft.com/office/drawing/2014/main" xmlns="" id="{BABB5A11-D606-4064-8AC9-497E76483A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830" t="20487" r="32305" b="30132"/>
          <a:stretch/>
        </p:blipFill>
        <p:spPr>
          <a:xfrm rot="10800000">
            <a:off x="2840799" y="2219014"/>
            <a:ext cx="943485" cy="1209985"/>
          </a:xfrm>
          <a:prstGeom prst="rect">
            <a:avLst/>
          </a:prstGeom>
        </p:spPr>
      </p:pic>
      <p:pic>
        <p:nvPicPr>
          <p:cNvPr id="20" name="圖片 19">
            <a:extLst>
              <a:ext uri="{FF2B5EF4-FFF2-40B4-BE49-F238E27FC236}">
                <a16:creationId xmlns:a16="http://schemas.microsoft.com/office/drawing/2014/main" xmlns="" id="{3E1EB82F-95C8-498B-9B26-D347C6E2B14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9157" r="15075"/>
          <a:stretch/>
        </p:blipFill>
        <p:spPr>
          <a:xfrm>
            <a:off x="4445746" y="2226713"/>
            <a:ext cx="913972" cy="1209986"/>
          </a:xfrm>
          <a:prstGeom prst="rect">
            <a:avLst/>
          </a:prstGeom>
        </p:spPr>
      </p:pic>
      <p:pic>
        <p:nvPicPr>
          <p:cNvPr id="21" name="圖片 20">
            <a:extLst>
              <a:ext uri="{FF2B5EF4-FFF2-40B4-BE49-F238E27FC236}">
                <a16:creationId xmlns:a16="http://schemas.microsoft.com/office/drawing/2014/main" xmlns="" id="{7DC0817D-A11E-4762-9143-8F04646EB5F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399" r="13133" b="12088"/>
          <a:stretch/>
        </p:blipFill>
        <p:spPr>
          <a:xfrm>
            <a:off x="6079938" y="2231320"/>
            <a:ext cx="913972" cy="1209986"/>
          </a:xfrm>
          <a:prstGeom prst="rect">
            <a:avLst/>
          </a:prstGeom>
        </p:spPr>
      </p:pic>
      <p:pic>
        <p:nvPicPr>
          <p:cNvPr id="22" name="內容版面配置區 5">
            <a:extLst>
              <a:ext uri="{FF2B5EF4-FFF2-40B4-BE49-F238E27FC236}">
                <a16:creationId xmlns:a16="http://schemas.microsoft.com/office/drawing/2014/main" xmlns="" id="{5C98F4B3-7FC1-4B5E-B40D-B83BFF3C0BC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218" t="14241" b="21207"/>
          <a:stretch/>
        </p:blipFill>
        <p:spPr>
          <a:xfrm>
            <a:off x="7709114" y="2228717"/>
            <a:ext cx="913972" cy="1205977"/>
          </a:xfrm>
          <a:prstGeom prst="rect">
            <a:avLst/>
          </a:prstGeom>
        </p:spPr>
      </p:pic>
      <p:pic>
        <p:nvPicPr>
          <p:cNvPr id="23" name="圖片 22">
            <a:extLst>
              <a:ext uri="{FF2B5EF4-FFF2-40B4-BE49-F238E27FC236}">
                <a16:creationId xmlns:a16="http://schemas.microsoft.com/office/drawing/2014/main" xmlns="" id="{47664081-86E2-4D45-BE12-46F67031400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4683" t="23235" r="17631" b="12650"/>
          <a:stretch/>
        </p:blipFill>
        <p:spPr>
          <a:xfrm>
            <a:off x="1244661" y="4609315"/>
            <a:ext cx="913973" cy="1209986"/>
          </a:xfrm>
          <a:prstGeom prst="rect">
            <a:avLst/>
          </a:prstGeom>
        </p:spPr>
      </p:pic>
      <p:pic>
        <p:nvPicPr>
          <p:cNvPr id="24" name="圖片 23">
            <a:extLst>
              <a:ext uri="{FF2B5EF4-FFF2-40B4-BE49-F238E27FC236}">
                <a16:creationId xmlns:a16="http://schemas.microsoft.com/office/drawing/2014/main" xmlns="" id="{67CD3E28-7C3C-4792-B8C4-DC70FFBC980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9826" r="18731"/>
          <a:stretch/>
        </p:blipFill>
        <p:spPr>
          <a:xfrm>
            <a:off x="2872198" y="4609315"/>
            <a:ext cx="913972" cy="1209986"/>
          </a:xfrm>
          <a:prstGeom prst="rect">
            <a:avLst/>
          </a:prstGeom>
        </p:spPr>
      </p:pic>
      <p:pic>
        <p:nvPicPr>
          <p:cNvPr id="25" name="圖片 24">
            <a:extLst>
              <a:ext uri="{FF2B5EF4-FFF2-40B4-BE49-F238E27FC236}">
                <a16:creationId xmlns:a16="http://schemas.microsoft.com/office/drawing/2014/main" xmlns="" id="{A7A346FB-5B8D-4628-BF08-922F387A058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1819" t="26331" r="11917"/>
          <a:stretch/>
        </p:blipFill>
        <p:spPr>
          <a:xfrm>
            <a:off x="4424066" y="4609315"/>
            <a:ext cx="913971" cy="1209986"/>
          </a:xfrm>
          <a:prstGeom prst="rect">
            <a:avLst/>
          </a:prstGeom>
        </p:spPr>
      </p:pic>
      <p:pic>
        <p:nvPicPr>
          <p:cNvPr id="16" name="圖片 15">
            <a:extLst>
              <a:ext uri="{FF2B5EF4-FFF2-40B4-BE49-F238E27FC236}">
                <a16:creationId xmlns:a16="http://schemas.microsoft.com/office/drawing/2014/main" xmlns="" id="{5034D79E-6E06-424A-9913-6115D75494EB}"/>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506" t="23125" r="4092" b="15833"/>
          <a:stretch/>
        </p:blipFill>
        <p:spPr>
          <a:xfrm rot="16200000">
            <a:off x="5930610" y="4685982"/>
            <a:ext cx="1212627" cy="1056653"/>
          </a:xfrm>
          <a:prstGeom prst="rect">
            <a:avLst/>
          </a:prstGeom>
        </p:spPr>
      </p:pic>
      <p:pic>
        <p:nvPicPr>
          <p:cNvPr id="4" name="圖片 3">
            <a:extLst>
              <a:ext uri="{FF2B5EF4-FFF2-40B4-BE49-F238E27FC236}">
                <a16:creationId xmlns:a16="http://schemas.microsoft.com/office/drawing/2014/main" xmlns="" id="{B2103840-C311-42C5-91AB-77EC756C829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22866" r="18265" b="12639"/>
          <a:stretch/>
        </p:blipFill>
        <p:spPr>
          <a:xfrm>
            <a:off x="7591322" y="4607994"/>
            <a:ext cx="1149556" cy="1209987"/>
          </a:xfrm>
          <a:prstGeom prst="rect">
            <a:avLst/>
          </a:prstGeom>
        </p:spPr>
      </p:pic>
    </p:spTree>
    <p:extLst>
      <p:ext uri="{BB962C8B-B14F-4D97-AF65-F5344CB8AC3E}">
        <p14:creationId xmlns:p14="http://schemas.microsoft.com/office/powerpoint/2010/main" val="217512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5AB46C4-A09B-415E-B5F8-BA966348DD27}"/>
              </a:ext>
            </a:extLst>
          </p:cNvPr>
          <p:cNvSpPr>
            <a:spLocks noGrp="1"/>
          </p:cNvSpPr>
          <p:nvPr>
            <p:ph type="title"/>
          </p:nvPr>
        </p:nvSpPr>
        <p:spPr>
          <a:xfrm>
            <a:off x="176982" y="364176"/>
            <a:ext cx="3302818" cy="1325563"/>
          </a:xfrm>
        </p:spPr>
        <p:txBody>
          <a:bodyPr>
            <a:normAutofit/>
          </a:bodyPr>
          <a:lstStyle/>
          <a:p>
            <a:r>
              <a:rPr lang="zh-TW" altLang="en-US" sz="2800" dirty="0"/>
              <a:t>金屬腐蝕列表</a:t>
            </a:r>
          </a:p>
        </p:txBody>
      </p:sp>
      <p:graphicFrame>
        <p:nvGraphicFramePr>
          <p:cNvPr id="4" name="表格 3">
            <a:extLst>
              <a:ext uri="{FF2B5EF4-FFF2-40B4-BE49-F238E27FC236}">
                <a16:creationId xmlns:a16="http://schemas.microsoft.com/office/drawing/2014/main" xmlns="" id="{56DC31D4-7F7D-48E2-AD6D-3D9D8FEA7C42}"/>
              </a:ext>
            </a:extLst>
          </p:cNvPr>
          <p:cNvGraphicFramePr>
            <a:graphicFrameLocks noGrp="1"/>
          </p:cNvGraphicFramePr>
          <p:nvPr>
            <p:extLst>
              <p:ext uri="{D42A27DB-BD31-4B8C-83A1-F6EECF244321}">
                <p14:modId xmlns:p14="http://schemas.microsoft.com/office/powerpoint/2010/main" val="2815872751"/>
              </p:ext>
            </p:extLst>
          </p:nvPr>
        </p:nvGraphicFramePr>
        <p:xfrm>
          <a:off x="210065" y="1806207"/>
          <a:ext cx="8587947" cy="4582236"/>
        </p:xfrm>
        <a:graphic>
          <a:graphicData uri="http://schemas.openxmlformats.org/drawingml/2006/table">
            <a:tbl>
              <a:tblPr firstRow="1" bandRow="1">
                <a:tableStyleId>{5940675A-B579-460E-94D1-54222C63F5DA}</a:tableStyleId>
              </a:tblPr>
              <a:tblGrid>
                <a:gridCol w="2533135">
                  <a:extLst>
                    <a:ext uri="{9D8B030D-6E8A-4147-A177-3AD203B41FA5}">
                      <a16:colId xmlns:a16="http://schemas.microsoft.com/office/drawing/2014/main" xmlns="" val="281689527"/>
                    </a:ext>
                  </a:extLst>
                </a:gridCol>
                <a:gridCol w="4435366">
                  <a:extLst>
                    <a:ext uri="{9D8B030D-6E8A-4147-A177-3AD203B41FA5}">
                      <a16:colId xmlns:a16="http://schemas.microsoft.com/office/drawing/2014/main" xmlns="" val="1928454721"/>
                    </a:ext>
                  </a:extLst>
                </a:gridCol>
                <a:gridCol w="1619446">
                  <a:extLst>
                    <a:ext uri="{9D8B030D-6E8A-4147-A177-3AD203B41FA5}">
                      <a16:colId xmlns:a16="http://schemas.microsoft.com/office/drawing/2014/main" xmlns="" val="3150233248"/>
                    </a:ext>
                  </a:extLst>
                </a:gridCol>
              </a:tblGrid>
              <a:tr h="11455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b="1" dirty="0"/>
                        <a:t>1.</a:t>
                      </a:r>
                      <a:r>
                        <a:rPr lang="zh-TW" altLang="en-US" sz="2400" b="1" dirty="0"/>
                        <a:t>物理腐蝕</a:t>
                      </a:r>
                      <a:endParaRPr lang="en-US" altLang="zh-TW" sz="2400" b="1" dirty="0"/>
                    </a:p>
                  </a:txBody>
                  <a:tcPr anchor="ctr">
                    <a:solidFill>
                      <a:schemeClr val="accent5">
                        <a:lumMod val="20000"/>
                        <a:lumOff val="80000"/>
                      </a:schemeClr>
                    </a:solidFill>
                  </a:tcPr>
                </a:tc>
                <a:tc>
                  <a:txBody>
                    <a:bodyPr/>
                    <a:lstStyle/>
                    <a:p>
                      <a:pPr algn="ctr"/>
                      <a:r>
                        <a:rPr lang="zh-TW" altLang="en-US" dirty="0"/>
                        <a:t>發生</a:t>
                      </a:r>
                      <a:r>
                        <a:rPr lang="zh-CN" altLang="en-US" dirty="0"/>
                        <a:t>物理溶解作用所引起</a:t>
                      </a: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如</a:t>
                      </a:r>
                      <a:r>
                        <a:rPr lang="en-US" altLang="zh-TW" dirty="0"/>
                        <a:t>:</a:t>
                      </a:r>
                      <a:r>
                        <a:rPr lang="zh-TW" altLang="en-US" dirty="0"/>
                        <a:t>溶蝕</a:t>
                      </a:r>
                      <a:r>
                        <a:rPr lang="en-US" altLang="zh-TW" dirty="0"/>
                        <a:t>,</a:t>
                      </a:r>
                      <a:r>
                        <a:rPr lang="zh-TW" altLang="en-US" dirty="0"/>
                        <a:t>侵蝕</a:t>
                      </a:r>
                      <a:r>
                        <a:rPr lang="en-US" altLang="zh-TW" dirty="0"/>
                        <a:t>,</a:t>
                      </a:r>
                      <a:r>
                        <a:rPr lang="zh-TW" altLang="en-US" dirty="0"/>
                        <a:t>空蝕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tc>
                <a:extLst>
                  <a:ext uri="{0D108BD9-81ED-4DB2-BD59-A6C34878D82A}">
                    <a16:rowId xmlns:a16="http://schemas.microsoft.com/office/drawing/2014/main" xmlns="" val="3501288579"/>
                  </a:ext>
                </a:extLst>
              </a:tr>
              <a:tr h="1145559">
                <a:tc>
                  <a:txBody>
                    <a:bodyPr/>
                    <a:lstStyle/>
                    <a:p>
                      <a:pPr algn="ctr"/>
                      <a:r>
                        <a:rPr lang="en-US" altLang="zh-TW" sz="2400" b="1" dirty="0"/>
                        <a:t>2.</a:t>
                      </a:r>
                      <a:r>
                        <a:rPr lang="zh-TW" altLang="en-US" sz="2400" b="1" dirty="0"/>
                        <a:t>化學腐蝕</a:t>
                      </a:r>
                      <a:endParaRPr lang="en-US" altLang="zh-TW" sz="2400" b="1" dirty="0"/>
                    </a:p>
                  </a:txBody>
                  <a:tcPr anchor="ctr">
                    <a:solidFill>
                      <a:schemeClr val="accent5">
                        <a:lumMod val="20000"/>
                        <a:lumOff val="80000"/>
                      </a:schemeClr>
                    </a:solidFill>
                  </a:tcPr>
                </a:tc>
                <a:tc>
                  <a:txBody>
                    <a:bodyPr/>
                    <a:lstStyle/>
                    <a:p>
                      <a:pPr algn="ctr"/>
                      <a:r>
                        <a:rPr lang="zh-CN" altLang="en-US" dirty="0"/>
                        <a:t>金</a:t>
                      </a:r>
                      <a:r>
                        <a:rPr lang="zh-TW" altLang="en-US" dirty="0"/>
                        <a:t>屬與介質發生純化學</a:t>
                      </a:r>
                      <a:r>
                        <a:rPr lang="zh-CN" altLang="en-US" dirty="0"/>
                        <a:t>作用</a:t>
                      </a:r>
                      <a:endParaRPr lang="en-US" altLang="zh-CN" dirty="0"/>
                    </a:p>
                    <a:p>
                      <a:pPr algn="ctr"/>
                      <a:r>
                        <a:rPr lang="zh-TW" altLang="en-US" dirty="0"/>
                        <a:t>如</a:t>
                      </a:r>
                      <a:r>
                        <a:rPr lang="en-US" altLang="zh-TW" dirty="0"/>
                        <a:t>:</a:t>
                      </a:r>
                      <a:r>
                        <a:rPr lang="zh-TW" altLang="en-US" dirty="0"/>
                        <a:t>酸</a:t>
                      </a:r>
                      <a:r>
                        <a:rPr lang="en-US" altLang="zh-TW" dirty="0"/>
                        <a:t>,</a:t>
                      </a:r>
                      <a:r>
                        <a:rPr lang="zh-TW" altLang="en-US" dirty="0"/>
                        <a:t>鹼</a:t>
                      </a:r>
                    </a:p>
                  </a:txBody>
                  <a:tcPr anchor="ctr"/>
                </a:tc>
                <a:tc>
                  <a:txBody>
                    <a:bodyPr/>
                    <a:lstStyle/>
                    <a:p>
                      <a:pPr algn="ctr"/>
                      <a:endParaRPr lang="zh-TW" altLang="en-US" dirty="0"/>
                    </a:p>
                  </a:txBody>
                  <a:tcPr anchor="ctr"/>
                </a:tc>
                <a:extLst>
                  <a:ext uri="{0D108BD9-81ED-4DB2-BD59-A6C34878D82A}">
                    <a16:rowId xmlns:a16="http://schemas.microsoft.com/office/drawing/2014/main" xmlns="" val="663431320"/>
                  </a:ext>
                </a:extLst>
              </a:tr>
              <a:tr h="1145559">
                <a:tc>
                  <a:txBody>
                    <a:bodyPr/>
                    <a:lstStyle/>
                    <a:p>
                      <a:pPr algn="ctr"/>
                      <a:r>
                        <a:rPr lang="en-US" altLang="zh-TW" sz="2400" b="1" dirty="0"/>
                        <a:t>3.</a:t>
                      </a:r>
                      <a:r>
                        <a:rPr lang="zh-TW" altLang="en-US" sz="2400" b="1" dirty="0"/>
                        <a:t>電化學腐蝕</a:t>
                      </a:r>
                      <a:endParaRPr lang="en-US" altLang="zh-TW" sz="2400" b="1" dirty="0"/>
                    </a:p>
                  </a:txBody>
                  <a:tcPr anchor="ctr">
                    <a:solidFill>
                      <a:schemeClr val="accent5">
                        <a:lumMod val="20000"/>
                        <a:lumOff val="80000"/>
                      </a:schemeClr>
                    </a:solidFill>
                  </a:tcPr>
                </a:tc>
                <a:tc>
                  <a:txBody>
                    <a:bodyPr/>
                    <a:lstStyle/>
                    <a:p>
                      <a:pPr algn="ctr"/>
                      <a:r>
                        <a:rPr lang="zh-CN" altLang="en-US" dirty="0"/>
                        <a:t>金属和</a:t>
                      </a:r>
                      <a:r>
                        <a:rPr lang="zh-TW" altLang="en-US" dirty="0"/>
                        <a:t>電解質發生化學反應</a:t>
                      </a: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如</a:t>
                      </a:r>
                      <a:r>
                        <a:rPr lang="en-US" altLang="zh-TW" dirty="0"/>
                        <a:t>:</a:t>
                      </a:r>
                      <a:r>
                        <a:rPr lang="zh-TW" altLang="en-US" dirty="0"/>
                        <a:t>應力</a:t>
                      </a:r>
                      <a:r>
                        <a:rPr lang="en-US" altLang="zh-TW" dirty="0"/>
                        <a:t>,</a:t>
                      </a:r>
                      <a:r>
                        <a:rPr lang="zh-TW" altLang="en-US" dirty="0"/>
                        <a:t>電位差</a:t>
                      </a:r>
                      <a:r>
                        <a:rPr lang="en-US" altLang="zh-TW" dirty="0"/>
                        <a:t>,</a:t>
                      </a:r>
                      <a:r>
                        <a:rPr lang="zh-TW" altLang="en-US" dirty="0"/>
                        <a:t>電池</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tc>
                <a:extLst>
                  <a:ext uri="{0D108BD9-81ED-4DB2-BD59-A6C34878D82A}">
                    <a16:rowId xmlns:a16="http://schemas.microsoft.com/office/drawing/2014/main" xmlns="" val="2515132569"/>
                  </a:ext>
                </a:extLst>
              </a:tr>
              <a:tr h="1145559">
                <a:tc>
                  <a:txBody>
                    <a:bodyPr/>
                    <a:lstStyle/>
                    <a:p>
                      <a:pPr algn="ctr"/>
                      <a:r>
                        <a:rPr lang="en-US" altLang="zh-TW" sz="2400" b="1" dirty="0"/>
                        <a:t>4.</a:t>
                      </a:r>
                      <a:r>
                        <a:rPr lang="zh-TW" altLang="en-US" sz="2400" b="1" dirty="0"/>
                        <a:t>微生物腐蝕</a:t>
                      </a:r>
                      <a:endParaRPr lang="en-US" altLang="zh-TW" sz="2400" b="1" dirty="0"/>
                    </a:p>
                  </a:txBody>
                  <a:tcPr anchor="ctr">
                    <a:solidFill>
                      <a:schemeClr val="accent5">
                        <a:lumMod val="20000"/>
                        <a:lumOff val="80000"/>
                      </a:schemeClr>
                    </a:solidFill>
                  </a:tcPr>
                </a:tc>
                <a:tc>
                  <a:txBody>
                    <a:bodyPr/>
                    <a:lstStyle/>
                    <a:p>
                      <a:pPr algn="ctr"/>
                      <a:r>
                        <a:rPr lang="zh-TW" altLang="en-US" dirty="0"/>
                        <a:t>細菌、藻類或貝殼</a:t>
                      </a:r>
                      <a:r>
                        <a:rPr lang="zh-CN" altLang="en-US" dirty="0"/>
                        <a:t>等的活</a:t>
                      </a:r>
                      <a:r>
                        <a:rPr lang="zh-TW" altLang="en-US" dirty="0"/>
                        <a:t>動</a:t>
                      </a:r>
                      <a:r>
                        <a:rPr lang="zh-CN" altLang="en-US" dirty="0"/>
                        <a:t>和</a:t>
                      </a:r>
                      <a:r>
                        <a:rPr lang="zh-TW" altLang="en-US" dirty="0"/>
                        <a:t>新陳代謝</a:t>
                      </a: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如</a:t>
                      </a:r>
                      <a:r>
                        <a:rPr lang="en-US" altLang="zh-TW" dirty="0"/>
                        <a:t>:</a:t>
                      </a:r>
                      <a:r>
                        <a:rPr lang="zh-TW" altLang="en-US" dirty="0"/>
                        <a:t>細菌腐蝕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tc>
                <a:extLst>
                  <a:ext uri="{0D108BD9-81ED-4DB2-BD59-A6C34878D82A}">
                    <a16:rowId xmlns:a16="http://schemas.microsoft.com/office/drawing/2014/main" xmlns="" val="2986308372"/>
                  </a:ext>
                </a:extLst>
              </a:tr>
            </a:tbl>
          </a:graphicData>
        </a:graphic>
      </p:graphicFrame>
      <p:sp>
        <p:nvSpPr>
          <p:cNvPr id="16" name="星形: 五角 15">
            <a:extLst>
              <a:ext uri="{FF2B5EF4-FFF2-40B4-BE49-F238E27FC236}">
                <a16:creationId xmlns:a16="http://schemas.microsoft.com/office/drawing/2014/main" xmlns="" id="{7A0146D3-8AEB-494A-80E0-666EC8D053A6}"/>
              </a:ext>
            </a:extLst>
          </p:cNvPr>
          <p:cNvSpPr/>
          <p:nvPr/>
        </p:nvSpPr>
        <p:spPr>
          <a:xfrm>
            <a:off x="7785011" y="2195479"/>
            <a:ext cx="355600" cy="3175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星形: 五角 17">
            <a:extLst>
              <a:ext uri="{FF2B5EF4-FFF2-40B4-BE49-F238E27FC236}">
                <a16:creationId xmlns:a16="http://schemas.microsoft.com/office/drawing/2014/main" xmlns="" id="{9C95B7AF-31B2-4BB2-BF39-6136EB11217A}"/>
              </a:ext>
            </a:extLst>
          </p:cNvPr>
          <p:cNvSpPr/>
          <p:nvPr/>
        </p:nvSpPr>
        <p:spPr>
          <a:xfrm>
            <a:off x="7530282" y="3364706"/>
            <a:ext cx="355600" cy="3175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星形: 五角 18">
            <a:extLst>
              <a:ext uri="{FF2B5EF4-FFF2-40B4-BE49-F238E27FC236}">
                <a16:creationId xmlns:a16="http://schemas.microsoft.com/office/drawing/2014/main" xmlns="" id="{E13E83B4-92B7-43B2-A5DF-F3AE09124DC4}"/>
              </a:ext>
            </a:extLst>
          </p:cNvPr>
          <p:cNvSpPr/>
          <p:nvPr/>
        </p:nvSpPr>
        <p:spPr>
          <a:xfrm>
            <a:off x="8114684" y="3364706"/>
            <a:ext cx="355600" cy="3175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星形: 五角 19">
            <a:extLst>
              <a:ext uri="{FF2B5EF4-FFF2-40B4-BE49-F238E27FC236}">
                <a16:creationId xmlns:a16="http://schemas.microsoft.com/office/drawing/2014/main" xmlns="" id="{2780D788-2918-4BDF-B345-F5D7ECBA669A}"/>
              </a:ext>
            </a:extLst>
          </p:cNvPr>
          <p:cNvSpPr/>
          <p:nvPr/>
        </p:nvSpPr>
        <p:spPr>
          <a:xfrm>
            <a:off x="7322567" y="4543028"/>
            <a:ext cx="355600" cy="3175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星形: 五角 20">
            <a:extLst>
              <a:ext uri="{FF2B5EF4-FFF2-40B4-BE49-F238E27FC236}">
                <a16:creationId xmlns:a16="http://schemas.microsoft.com/office/drawing/2014/main" xmlns="" id="{4EF93578-F7AE-4B78-98A7-970885A9DB0E}"/>
              </a:ext>
            </a:extLst>
          </p:cNvPr>
          <p:cNvSpPr/>
          <p:nvPr/>
        </p:nvSpPr>
        <p:spPr>
          <a:xfrm>
            <a:off x="7785011" y="4533707"/>
            <a:ext cx="355600" cy="3175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星形: 五角 21">
            <a:extLst>
              <a:ext uri="{FF2B5EF4-FFF2-40B4-BE49-F238E27FC236}">
                <a16:creationId xmlns:a16="http://schemas.microsoft.com/office/drawing/2014/main" xmlns="" id="{8912A325-C61C-4FDE-9264-5B58620F8C3E}"/>
              </a:ext>
            </a:extLst>
          </p:cNvPr>
          <p:cNvSpPr/>
          <p:nvPr/>
        </p:nvSpPr>
        <p:spPr>
          <a:xfrm>
            <a:off x="8291511" y="4543028"/>
            <a:ext cx="355600" cy="3175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星形: 五角 22">
            <a:extLst>
              <a:ext uri="{FF2B5EF4-FFF2-40B4-BE49-F238E27FC236}">
                <a16:creationId xmlns:a16="http://schemas.microsoft.com/office/drawing/2014/main" xmlns="" id="{0AA6B481-F5DE-4DA5-8CD3-564C31FEC390}"/>
              </a:ext>
            </a:extLst>
          </p:cNvPr>
          <p:cNvSpPr/>
          <p:nvPr/>
        </p:nvSpPr>
        <p:spPr>
          <a:xfrm>
            <a:off x="7885882" y="5702708"/>
            <a:ext cx="355600" cy="3175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xmlns="" id="{9F085108-2BC8-4750-A601-1179B4BC4379}"/>
              </a:ext>
            </a:extLst>
          </p:cNvPr>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4</a:t>
            </a:fld>
            <a:endParaRPr lang="zh-TW" altLang="en-US">
              <a:solidFill>
                <a:prstClr val="black">
                  <a:tint val="75000"/>
                </a:prstClr>
              </a:solidFill>
            </a:endParaRPr>
          </a:p>
        </p:txBody>
      </p:sp>
    </p:spTree>
    <p:extLst>
      <p:ext uri="{BB962C8B-B14F-4D97-AF65-F5344CB8AC3E}">
        <p14:creationId xmlns:p14="http://schemas.microsoft.com/office/powerpoint/2010/main" val="14635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4026877-CCB9-4D9F-BB7D-161BF236BDEC}"/>
              </a:ext>
            </a:extLst>
          </p:cNvPr>
          <p:cNvSpPr>
            <a:spLocks noGrp="1"/>
          </p:cNvSpPr>
          <p:nvPr>
            <p:ph type="title"/>
          </p:nvPr>
        </p:nvSpPr>
        <p:spPr/>
        <p:txBody>
          <a:bodyPr/>
          <a:lstStyle/>
          <a:p>
            <a:r>
              <a:rPr lang="zh-TW" altLang="en-US" dirty="0"/>
              <a:t>螺絲與螺栓的腐蝕紀錄</a:t>
            </a:r>
          </a:p>
        </p:txBody>
      </p:sp>
      <p:sp>
        <p:nvSpPr>
          <p:cNvPr id="5" name="矩形 4">
            <a:extLst>
              <a:ext uri="{FF2B5EF4-FFF2-40B4-BE49-F238E27FC236}">
                <a16:creationId xmlns:a16="http://schemas.microsoft.com/office/drawing/2014/main" xmlns="" id="{E408B19F-9B51-4F0B-90C1-822D972FBE0F}"/>
              </a:ext>
            </a:extLst>
          </p:cNvPr>
          <p:cNvSpPr/>
          <p:nvPr/>
        </p:nvSpPr>
        <p:spPr>
          <a:xfrm>
            <a:off x="7720805" y="630855"/>
            <a:ext cx="585787" cy="71415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xmlns="" id="{A332F590-00FD-424C-991E-F4AF0C9D314F}"/>
              </a:ext>
            </a:extLst>
          </p:cNvPr>
          <p:cNvSpPr/>
          <p:nvPr/>
        </p:nvSpPr>
        <p:spPr>
          <a:xfrm>
            <a:off x="7904160" y="882981"/>
            <a:ext cx="219075" cy="20990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5</a:t>
            </a:r>
            <a:endParaRPr lang="zh-TW" altLang="en-US" sz="1000" dirty="0">
              <a:solidFill>
                <a:schemeClr val="tx1"/>
              </a:solidFill>
            </a:endParaRPr>
          </a:p>
        </p:txBody>
      </p:sp>
      <p:sp>
        <p:nvSpPr>
          <p:cNvPr id="40" name="橢圓 39">
            <a:extLst>
              <a:ext uri="{FF2B5EF4-FFF2-40B4-BE49-F238E27FC236}">
                <a16:creationId xmlns:a16="http://schemas.microsoft.com/office/drawing/2014/main" xmlns="" id="{08D2A8F2-C82F-41E3-AE35-2807E153F019}"/>
              </a:ext>
            </a:extLst>
          </p:cNvPr>
          <p:cNvSpPr/>
          <p:nvPr/>
        </p:nvSpPr>
        <p:spPr>
          <a:xfrm>
            <a:off x="7791791" y="702671"/>
            <a:ext cx="112369" cy="113036"/>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1</a:t>
            </a:r>
            <a:endParaRPr lang="zh-TW" altLang="en-US" sz="1000" dirty="0">
              <a:solidFill>
                <a:schemeClr val="tx1"/>
              </a:solidFill>
            </a:endParaRPr>
          </a:p>
        </p:txBody>
      </p:sp>
      <p:sp>
        <p:nvSpPr>
          <p:cNvPr id="41" name="橢圓 40">
            <a:extLst>
              <a:ext uri="{FF2B5EF4-FFF2-40B4-BE49-F238E27FC236}">
                <a16:creationId xmlns:a16="http://schemas.microsoft.com/office/drawing/2014/main" xmlns="" id="{9C162BD6-8407-4187-9323-842899B9CAE9}"/>
              </a:ext>
            </a:extLst>
          </p:cNvPr>
          <p:cNvSpPr/>
          <p:nvPr/>
        </p:nvSpPr>
        <p:spPr>
          <a:xfrm>
            <a:off x="8123235" y="700400"/>
            <a:ext cx="112369" cy="113036"/>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2</a:t>
            </a:r>
            <a:endParaRPr lang="zh-TW" altLang="en-US" sz="1000" dirty="0">
              <a:solidFill>
                <a:schemeClr val="tx1"/>
              </a:solidFill>
            </a:endParaRPr>
          </a:p>
        </p:txBody>
      </p:sp>
      <p:sp>
        <p:nvSpPr>
          <p:cNvPr id="42" name="橢圓 41">
            <a:extLst>
              <a:ext uri="{FF2B5EF4-FFF2-40B4-BE49-F238E27FC236}">
                <a16:creationId xmlns:a16="http://schemas.microsoft.com/office/drawing/2014/main" xmlns="" id="{82357999-E086-4CEA-8FD7-505FD9E1543D}"/>
              </a:ext>
            </a:extLst>
          </p:cNvPr>
          <p:cNvSpPr/>
          <p:nvPr/>
        </p:nvSpPr>
        <p:spPr>
          <a:xfrm>
            <a:off x="7793323" y="1170988"/>
            <a:ext cx="112369" cy="113036"/>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3</a:t>
            </a:r>
            <a:endParaRPr lang="zh-TW" altLang="en-US" sz="1000" dirty="0">
              <a:solidFill>
                <a:schemeClr val="tx1"/>
              </a:solidFill>
            </a:endParaRPr>
          </a:p>
        </p:txBody>
      </p:sp>
      <p:sp>
        <p:nvSpPr>
          <p:cNvPr id="43" name="橢圓 42">
            <a:extLst>
              <a:ext uri="{FF2B5EF4-FFF2-40B4-BE49-F238E27FC236}">
                <a16:creationId xmlns:a16="http://schemas.microsoft.com/office/drawing/2014/main" xmlns="" id="{699B8808-E51F-4F8F-A607-76E8BE4561CF}"/>
              </a:ext>
            </a:extLst>
          </p:cNvPr>
          <p:cNvSpPr/>
          <p:nvPr/>
        </p:nvSpPr>
        <p:spPr>
          <a:xfrm>
            <a:off x="8124767" y="1168717"/>
            <a:ext cx="112369" cy="113036"/>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4</a:t>
            </a:r>
            <a:endParaRPr lang="zh-TW" altLang="en-US" sz="1050" dirty="0">
              <a:solidFill>
                <a:schemeClr val="tx1"/>
              </a:solidFill>
            </a:endParaRPr>
          </a:p>
        </p:txBody>
      </p:sp>
      <p:sp>
        <p:nvSpPr>
          <p:cNvPr id="9" name="文字方塊 8">
            <a:extLst>
              <a:ext uri="{FF2B5EF4-FFF2-40B4-BE49-F238E27FC236}">
                <a16:creationId xmlns:a16="http://schemas.microsoft.com/office/drawing/2014/main" xmlns="" id="{251834A9-07C8-46C8-BE07-893BAE4EDEE0}"/>
              </a:ext>
            </a:extLst>
          </p:cNvPr>
          <p:cNvSpPr txBox="1"/>
          <p:nvPr/>
        </p:nvSpPr>
        <p:spPr>
          <a:xfrm>
            <a:off x="6537960" y="630855"/>
            <a:ext cx="1074333" cy="830997"/>
          </a:xfrm>
          <a:prstGeom prst="rect">
            <a:avLst/>
          </a:prstGeom>
          <a:noFill/>
        </p:spPr>
        <p:txBody>
          <a:bodyPr wrap="none" rtlCol="0">
            <a:spAutoFit/>
          </a:bodyPr>
          <a:lstStyle/>
          <a:p>
            <a:r>
              <a:rPr lang="zh-TW" altLang="en-US" sz="1200" dirty="0"/>
              <a:t>鍍鋅螺栓</a:t>
            </a:r>
            <a:endParaRPr lang="en-US" altLang="zh-TW" sz="1200" dirty="0"/>
          </a:p>
          <a:p>
            <a:r>
              <a:rPr lang="zh-TW" altLang="en-US" sz="1200" dirty="0"/>
              <a:t>不銹鋼螺絲</a:t>
            </a:r>
            <a:endParaRPr lang="en-US" altLang="zh-TW" sz="1200" dirty="0"/>
          </a:p>
          <a:p>
            <a:r>
              <a:rPr lang="en-US" altLang="zh-TW" sz="1200" dirty="0"/>
              <a:t>2:</a:t>
            </a:r>
            <a:r>
              <a:rPr lang="zh-TW" altLang="en-US" sz="1200" dirty="0"/>
              <a:t>加普通墊片</a:t>
            </a:r>
            <a:endParaRPr lang="en-US" altLang="zh-TW" sz="1200" dirty="0"/>
          </a:p>
          <a:p>
            <a:r>
              <a:rPr lang="en-US" altLang="zh-TW" sz="1200" dirty="0"/>
              <a:t>4:</a:t>
            </a:r>
            <a:r>
              <a:rPr lang="zh-TW" altLang="en-US" sz="1200" dirty="0"/>
              <a:t>加複合墊片</a:t>
            </a:r>
          </a:p>
        </p:txBody>
      </p:sp>
      <p:graphicFrame>
        <p:nvGraphicFramePr>
          <p:cNvPr id="44" name="表格 43">
            <a:extLst>
              <a:ext uri="{FF2B5EF4-FFF2-40B4-BE49-F238E27FC236}">
                <a16:creationId xmlns:a16="http://schemas.microsoft.com/office/drawing/2014/main" xmlns="" id="{625954D3-8264-4F46-8FA7-75B9865BA408}"/>
              </a:ext>
            </a:extLst>
          </p:cNvPr>
          <p:cNvGraphicFramePr>
            <a:graphicFrameLocks noGrp="1"/>
          </p:cNvGraphicFramePr>
          <p:nvPr>
            <p:extLst>
              <p:ext uri="{D42A27DB-BD31-4B8C-83A1-F6EECF244321}">
                <p14:modId xmlns:p14="http://schemas.microsoft.com/office/powerpoint/2010/main" val="2978710198"/>
              </p:ext>
            </p:extLst>
          </p:nvPr>
        </p:nvGraphicFramePr>
        <p:xfrm>
          <a:off x="279400" y="1715340"/>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0hr</a:t>
                      </a:r>
                      <a:endParaRPr lang="zh-TW" altLang="en-US" b="1" dirty="0"/>
                    </a:p>
                  </a:txBody>
                  <a:tcPr anchor="ctr">
                    <a:solidFill>
                      <a:schemeClr val="accent5">
                        <a:lumMod val="20000"/>
                        <a:lumOff val="80000"/>
                      </a:schemeClr>
                    </a:solidFill>
                  </a:tcPr>
                </a:tc>
                <a:tc>
                  <a:txBody>
                    <a:bodyPr/>
                    <a:lstStyle/>
                    <a:p>
                      <a:pPr algn="ctr"/>
                      <a:r>
                        <a:rPr lang="en-US" altLang="zh-TW" b="1" dirty="0"/>
                        <a:t>24hr</a:t>
                      </a:r>
                      <a:endParaRPr lang="zh-TW" altLang="en-US" b="1" dirty="0"/>
                    </a:p>
                  </a:txBody>
                  <a:tcPr anchor="ctr">
                    <a:solidFill>
                      <a:schemeClr val="accent5">
                        <a:lumMod val="20000"/>
                        <a:lumOff val="80000"/>
                      </a:schemeClr>
                    </a:solidFill>
                  </a:tcPr>
                </a:tc>
                <a:tc>
                  <a:txBody>
                    <a:bodyPr/>
                    <a:lstStyle/>
                    <a:p>
                      <a:pPr algn="ctr"/>
                      <a:r>
                        <a:rPr lang="en-US" altLang="zh-TW" b="1" dirty="0"/>
                        <a:t>120hr</a:t>
                      </a:r>
                      <a:endParaRPr lang="zh-TW" altLang="en-US" b="1" dirty="0"/>
                    </a:p>
                  </a:txBody>
                  <a:tcPr anchor="ctr">
                    <a:solidFill>
                      <a:schemeClr val="accent5">
                        <a:lumMod val="20000"/>
                        <a:lumOff val="80000"/>
                      </a:schemeClr>
                    </a:solidFill>
                  </a:tcPr>
                </a:tc>
                <a:tc>
                  <a:txBody>
                    <a:bodyPr/>
                    <a:lstStyle/>
                    <a:p>
                      <a:pPr algn="ctr"/>
                      <a:r>
                        <a:rPr lang="en-US" altLang="zh-TW" b="1" dirty="0"/>
                        <a:t>168hr</a:t>
                      </a:r>
                      <a:endParaRPr lang="zh-TW" altLang="en-US" b="1" dirty="0"/>
                    </a:p>
                  </a:txBody>
                  <a:tcPr anchor="ctr">
                    <a:solidFill>
                      <a:schemeClr val="accent5">
                        <a:lumMod val="20000"/>
                        <a:lumOff val="80000"/>
                      </a:schemeClr>
                    </a:solidFill>
                  </a:tcPr>
                </a:tc>
                <a:tc>
                  <a:txBody>
                    <a:bodyPr/>
                    <a:lstStyle/>
                    <a:p>
                      <a:pPr algn="ctr"/>
                      <a:r>
                        <a:rPr lang="en-US" altLang="zh-TW" b="1" dirty="0"/>
                        <a:t>216hr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r>
                        <a:rPr lang="zh-TW" altLang="en-US" sz="1200" dirty="0"/>
                        <a:t>剛放入</a:t>
                      </a:r>
                    </a:p>
                  </a:txBody>
                  <a:tcPr anchor="ctr"/>
                </a:tc>
                <a:tc>
                  <a:txBody>
                    <a:bodyPr/>
                    <a:lstStyle/>
                    <a:p>
                      <a:pPr algn="ctr"/>
                      <a:endParaRPr lang="zh-TW" altLang="en-US" sz="1100" dirty="0"/>
                    </a:p>
                  </a:txBody>
                  <a:tcPr anchor="ctr"/>
                </a:tc>
                <a:tc>
                  <a:txBody>
                    <a:bodyPr/>
                    <a:lstStyle/>
                    <a:p>
                      <a:pPr algn="ctr"/>
                      <a:r>
                        <a:rPr lang="zh-TW" altLang="en-US" sz="1200" dirty="0"/>
                        <a:t>出現白銹約</a:t>
                      </a:r>
                      <a:r>
                        <a:rPr lang="en-US" altLang="zh-TW" sz="1200" dirty="0"/>
                        <a:t>10%</a:t>
                      </a:r>
                    </a:p>
                    <a:p>
                      <a:pPr algn="ctr"/>
                      <a:r>
                        <a:rPr lang="zh-TW" altLang="en-US" sz="1200" dirty="0"/>
                        <a:t>螺栓中心腐蝕</a:t>
                      </a:r>
                      <a:endParaRPr lang="en-US" altLang="zh-TW" sz="1200" dirty="0"/>
                    </a:p>
                  </a:txBody>
                  <a:tcPr anchor="ctr"/>
                </a:tc>
                <a:tc>
                  <a:txBody>
                    <a:bodyPr/>
                    <a:lstStyle/>
                    <a:p>
                      <a:pPr algn="ct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xmlns="" val="4118700116"/>
                  </a:ext>
                </a:extLst>
              </a:tr>
            </a:tbl>
          </a:graphicData>
        </a:graphic>
      </p:graphicFrame>
      <p:graphicFrame>
        <p:nvGraphicFramePr>
          <p:cNvPr id="45" name="表格 44">
            <a:extLst>
              <a:ext uri="{FF2B5EF4-FFF2-40B4-BE49-F238E27FC236}">
                <a16:creationId xmlns:a16="http://schemas.microsoft.com/office/drawing/2014/main" xmlns="" id="{0FE1AACC-ACAB-4C6A-B754-6A3BC603DC6B}"/>
              </a:ext>
            </a:extLst>
          </p:cNvPr>
          <p:cNvGraphicFramePr>
            <a:graphicFrameLocks noGrp="1"/>
          </p:cNvGraphicFramePr>
          <p:nvPr>
            <p:extLst>
              <p:ext uri="{D42A27DB-BD31-4B8C-83A1-F6EECF244321}">
                <p14:modId xmlns:p14="http://schemas.microsoft.com/office/powerpoint/2010/main" val="1783281315"/>
              </p:ext>
            </p:extLst>
          </p:nvPr>
        </p:nvGraphicFramePr>
        <p:xfrm>
          <a:off x="279400" y="4072265"/>
          <a:ext cx="8724186" cy="2783000"/>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288hr</a:t>
                      </a:r>
                      <a:endParaRPr lang="zh-TW" altLang="en-US" b="1" dirty="0"/>
                    </a:p>
                  </a:txBody>
                  <a:tcPr anchor="ctr">
                    <a:solidFill>
                      <a:schemeClr val="accent5">
                        <a:lumMod val="20000"/>
                        <a:lumOff val="80000"/>
                      </a:schemeClr>
                    </a:solidFill>
                  </a:tcPr>
                </a:tc>
                <a:tc>
                  <a:txBody>
                    <a:bodyPr/>
                    <a:lstStyle/>
                    <a:p>
                      <a:pPr algn="ctr"/>
                      <a:r>
                        <a:rPr lang="en-US" altLang="zh-TW" b="1" dirty="0"/>
                        <a:t>312hr</a:t>
                      </a:r>
                      <a:endParaRPr lang="zh-TW" altLang="en-US" b="1" dirty="0"/>
                    </a:p>
                  </a:txBody>
                  <a:tcPr anchor="ctr">
                    <a:solidFill>
                      <a:schemeClr val="accent5">
                        <a:lumMod val="20000"/>
                        <a:lumOff val="80000"/>
                      </a:schemeClr>
                    </a:solidFill>
                  </a:tcPr>
                </a:tc>
                <a:tc>
                  <a:txBody>
                    <a:bodyPr/>
                    <a:lstStyle/>
                    <a:p>
                      <a:pPr algn="ctr"/>
                      <a:r>
                        <a:rPr lang="en-US" altLang="zh-TW" b="1" dirty="0"/>
                        <a:t>360hr</a:t>
                      </a:r>
                      <a:endParaRPr lang="zh-TW" altLang="en-US" b="1" dirty="0"/>
                    </a:p>
                  </a:txBody>
                  <a:tcPr anchor="ctr">
                    <a:solidFill>
                      <a:schemeClr val="accent5">
                        <a:lumMod val="20000"/>
                        <a:lumOff val="80000"/>
                      </a:schemeClr>
                    </a:solidFill>
                  </a:tcPr>
                </a:tc>
                <a:tc>
                  <a:txBody>
                    <a:bodyPr/>
                    <a:lstStyle/>
                    <a:p>
                      <a:pPr algn="ctr"/>
                      <a:r>
                        <a:rPr lang="en-US" altLang="zh-TW" b="1" dirty="0"/>
                        <a:t>384hr</a:t>
                      </a:r>
                      <a:endParaRPr lang="zh-TW" altLang="en-US" b="1" dirty="0"/>
                    </a:p>
                  </a:txBody>
                  <a:tcPr anchor="ctr">
                    <a:solidFill>
                      <a:schemeClr val="accent5">
                        <a:lumMod val="20000"/>
                        <a:lumOff val="80000"/>
                      </a:schemeClr>
                    </a:solidFill>
                  </a:tcPr>
                </a:tc>
                <a:tc>
                  <a:txBody>
                    <a:bodyPr/>
                    <a:lstStyle/>
                    <a:p>
                      <a:pPr algn="ctr"/>
                      <a:r>
                        <a:rPr lang="en-US" altLang="zh-TW" b="1" dirty="0"/>
                        <a:t>456hr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r>
                        <a:rPr lang="zh-TW" altLang="en-US" sz="1200" dirty="0"/>
                        <a:t>螺絲中心觀察到腐蝕</a:t>
                      </a:r>
                    </a:p>
                  </a:txBody>
                  <a:tcPr anchor="ctr"/>
                </a:tc>
                <a:tc>
                  <a:txBody>
                    <a:bodyPr/>
                    <a:lstStyle/>
                    <a:p>
                      <a:pPr algn="ctr"/>
                      <a:endParaRPr lang="zh-TW" altLang="en-US" sz="1400" dirty="0"/>
                    </a:p>
                  </a:txBody>
                  <a:tcPr anchor="ctr"/>
                </a:tc>
                <a:tc>
                  <a:txBody>
                    <a:bodyPr/>
                    <a:lstStyle/>
                    <a:p>
                      <a:pPr algn="ctr"/>
                      <a:r>
                        <a:rPr lang="zh-TW" altLang="en-US" sz="1200" dirty="0"/>
                        <a:t>出現白銹約</a:t>
                      </a:r>
                      <a:r>
                        <a:rPr lang="en-US" altLang="zh-TW" sz="1200" dirty="0"/>
                        <a:t>50%</a:t>
                      </a:r>
                    </a:p>
                    <a:p>
                      <a:pPr algn="ctr"/>
                      <a:r>
                        <a:rPr lang="zh-TW" altLang="en-US" sz="1200" dirty="0"/>
                        <a:t>螺栓已全面腐蝕</a:t>
                      </a:r>
                      <a:endParaRPr lang="en-US" altLang="zh-TW" sz="1200" dirty="0"/>
                    </a:p>
                    <a:p>
                      <a:pPr algn="ctr"/>
                      <a:r>
                        <a:rPr lang="zh-TW" altLang="en-US" sz="1200" dirty="0"/>
                        <a:t>螺絲中心皆腐蝕</a:t>
                      </a:r>
                      <a:endParaRPr lang="en-US" altLang="zh-TW" sz="1200" dirty="0"/>
                    </a:p>
                    <a:p>
                      <a:pPr algn="ctr"/>
                      <a:r>
                        <a:rPr lang="zh-TW" altLang="en-US" sz="1200" dirty="0"/>
                        <a:t>螺絲周圍複合墊片抗時效果佳</a:t>
                      </a:r>
                      <a:endParaRPr lang="en-US" altLang="zh-TW" sz="1200" dirty="0"/>
                    </a:p>
                  </a:txBody>
                  <a:tcPr anchor="ctr"/>
                </a:tc>
                <a:tc>
                  <a:txBody>
                    <a:bodyPr/>
                    <a:lstStyle/>
                    <a:p>
                      <a:pPr algn="ctr"/>
                      <a:endParaRPr lang="zh-TW" altLang="en-US" sz="1400" dirty="0"/>
                    </a:p>
                  </a:txBody>
                  <a:tcPr anchor="ctr"/>
                </a:tc>
                <a:tc>
                  <a:txBody>
                    <a:bodyPr/>
                    <a:lstStyle/>
                    <a:p>
                      <a:pPr algn="ctr"/>
                      <a:endParaRPr lang="zh-TW" altLang="en-US" sz="1400" dirty="0"/>
                    </a:p>
                  </a:txBody>
                  <a:tcPr anchor="ctr"/>
                </a:tc>
                <a:extLst>
                  <a:ext uri="{0D108BD9-81ED-4DB2-BD59-A6C34878D82A}">
                    <a16:rowId xmlns:a16="http://schemas.microsoft.com/office/drawing/2014/main" xmlns="" val="4118700116"/>
                  </a:ext>
                </a:extLst>
              </a:tr>
            </a:tbl>
          </a:graphicData>
        </a:graphic>
      </p:graphicFrame>
      <p:pic>
        <p:nvPicPr>
          <p:cNvPr id="54" name="圖片 53">
            <a:extLst>
              <a:ext uri="{FF2B5EF4-FFF2-40B4-BE49-F238E27FC236}">
                <a16:creationId xmlns:a16="http://schemas.microsoft.com/office/drawing/2014/main" xmlns="" id="{62590590-0F9D-42C8-ABE9-409B04C732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890" t="15083" r="30110" b="10063"/>
          <a:stretch/>
        </p:blipFill>
        <p:spPr>
          <a:xfrm>
            <a:off x="1252233" y="2235648"/>
            <a:ext cx="906401" cy="1241124"/>
          </a:xfrm>
          <a:prstGeom prst="rect">
            <a:avLst/>
          </a:prstGeom>
        </p:spPr>
      </p:pic>
      <p:pic>
        <p:nvPicPr>
          <p:cNvPr id="55" name="圖片 54">
            <a:extLst>
              <a:ext uri="{FF2B5EF4-FFF2-40B4-BE49-F238E27FC236}">
                <a16:creationId xmlns:a16="http://schemas.microsoft.com/office/drawing/2014/main" xmlns="" id="{9FE0C8F5-A1FB-432E-A7C0-806BDE1FC58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595" t="6531" r="28877" b="19040"/>
          <a:stretch/>
        </p:blipFill>
        <p:spPr>
          <a:xfrm rot="10800000">
            <a:off x="2856249" y="2228892"/>
            <a:ext cx="906400" cy="1247880"/>
          </a:xfrm>
          <a:prstGeom prst="rect">
            <a:avLst/>
          </a:prstGeom>
        </p:spPr>
      </p:pic>
      <p:pic>
        <p:nvPicPr>
          <p:cNvPr id="56" name="圖片 55">
            <a:extLst>
              <a:ext uri="{FF2B5EF4-FFF2-40B4-BE49-F238E27FC236}">
                <a16:creationId xmlns:a16="http://schemas.microsoft.com/office/drawing/2014/main" xmlns="" id="{4AFBCEDA-735F-41BA-8639-60A6FFA8E4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693" t="18049" r="5121" b="667"/>
          <a:stretch/>
        </p:blipFill>
        <p:spPr>
          <a:xfrm>
            <a:off x="4417801" y="2225472"/>
            <a:ext cx="906401" cy="1241124"/>
          </a:xfrm>
          <a:prstGeom prst="rect">
            <a:avLst/>
          </a:prstGeom>
        </p:spPr>
      </p:pic>
      <p:pic>
        <p:nvPicPr>
          <p:cNvPr id="57" name="圖片 56">
            <a:extLst>
              <a:ext uri="{FF2B5EF4-FFF2-40B4-BE49-F238E27FC236}">
                <a16:creationId xmlns:a16="http://schemas.microsoft.com/office/drawing/2014/main" xmlns="" id="{A97729DE-6050-48B8-828C-8F4FC9AF603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853" t="12986" r="24168"/>
          <a:stretch/>
        </p:blipFill>
        <p:spPr>
          <a:xfrm>
            <a:off x="6106393" y="2208337"/>
            <a:ext cx="912866" cy="1241124"/>
          </a:xfrm>
          <a:prstGeom prst="rect">
            <a:avLst/>
          </a:prstGeom>
        </p:spPr>
      </p:pic>
      <p:pic>
        <p:nvPicPr>
          <p:cNvPr id="58" name="圖片 57">
            <a:extLst>
              <a:ext uri="{FF2B5EF4-FFF2-40B4-BE49-F238E27FC236}">
                <a16:creationId xmlns:a16="http://schemas.microsoft.com/office/drawing/2014/main" xmlns="" id="{CBD9E52A-B2AF-4C47-B49C-59B0471FC2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16426" y="2235648"/>
            <a:ext cx="906401" cy="1209080"/>
          </a:xfrm>
          <a:prstGeom prst="rect">
            <a:avLst/>
          </a:prstGeom>
        </p:spPr>
      </p:pic>
      <p:pic>
        <p:nvPicPr>
          <p:cNvPr id="59" name="圖片 58">
            <a:extLst>
              <a:ext uri="{FF2B5EF4-FFF2-40B4-BE49-F238E27FC236}">
                <a16:creationId xmlns:a16="http://schemas.microsoft.com/office/drawing/2014/main" xmlns="" id="{BA6EE62E-CE44-48CC-8E7A-A4DD1EED690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044" r="13964"/>
          <a:stretch/>
        </p:blipFill>
        <p:spPr>
          <a:xfrm>
            <a:off x="1136421" y="4595946"/>
            <a:ext cx="1022213" cy="1236724"/>
          </a:xfrm>
          <a:prstGeom prst="rect">
            <a:avLst/>
          </a:prstGeom>
        </p:spPr>
      </p:pic>
      <p:pic>
        <p:nvPicPr>
          <p:cNvPr id="60" name="圖片 59">
            <a:extLst>
              <a:ext uri="{FF2B5EF4-FFF2-40B4-BE49-F238E27FC236}">
                <a16:creationId xmlns:a16="http://schemas.microsoft.com/office/drawing/2014/main" xmlns="" id="{E06D047D-3FF9-4A5F-A765-E07592A6C51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56248" y="4595945"/>
            <a:ext cx="932240" cy="1242987"/>
          </a:xfrm>
          <a:prstGeom prst="rect">
            <a:avLst/>
          </a:prstGeom>
        </p:spPr>
      </p:pic>
      <p:pic>
        <p:nvPicPr>
          <p:cNvPr id="61" name="圖片 60">
            <a:extLst>
              <a:ext uri="{FF2B5EF4-FFF2-40B4-BE49-F238E27FC236}">
                <a16:creationId xmlns:a16="http://schemas.microsoft.com/office/drawing/2014/main" xmlns="" id="{D93857BD-4F7B-438C-8D91-BBFA3E1E3D6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5443"/>
          <a:stretch/>
        </p:blipFill>
        <p:spPr>
          <a:xfrm>
            <a:off x="4301260" y="4589682"/>
            <a:ext cx="1250375" cy="1242987"/>
          </a:xfrm>
          <a:prstGeom prst="rect">
            <a:avLst/>
          </a:prstGeom>
        </p:spPr>
      </p:pic>
      <p:pic>
        <p:nvPicPr>
          <p:cNvPr id="21" name="圖片 20">
            <a:extLst>
              <a:ext uri="{FF2B5EF4-FFF2-40B4-BE49-F238E27FC236}">
                <a16:creationId xmlns:a16="http://schemas.microsoft.com/office/drawing/2014/main" xmlns="" id="{EE3A4B6A-0477-4D0E-9621-452D26BBBA6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2072" b="25448"/>
          <a:stretch/>
        </p:blipFill>
        <p:spPr>
          <a:xfrm rot="5400000">
            <a:off x="5960667" y="4684456"/>
            <a:ext cx="1242987" cy="1035508"/>
          </a:xfrm>
          <a:prstGeom prst="rect">
            <a:avLst/>
          </a:prstGeom>
        </p:spPr>
      </p:pic>
      <p:pic>
        <p:nvPicPr>
          <p:cNvPr id="22" name="圖片 21">
            <a:extLst>
              <a:ext uri="{FF2B5EF4-FFF2-40B4-BE49-F238E27FC236}">
                <a16:creationId xmlns:a16="http://schemas.microsoft.com/office/drawing/2014/main" xmlns="" id="{9B8767F5-FD47-428E-9EAC-FA4519E0EAB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21441"/>
          <a:stretch/>
        </p:blipFill>
        <p:spPr>
          <a:xfrm>
            <a:off x="7630023" y="4589681"/>
            <a:ext cx="1186139" cy="1242987"/>
          </a:xfrm>
          <a:prstGeom prst="rect">
            <a:avLst/>
          </a:prstGeom>
        </p:spPr>
      </p:pic>
    </p:spTree>
    <p:extLst>
      <p:ext uri="{BB962C8B-B14F-4D97-AF65-F5344CB8AC3E}">
        <p14:creationId xmlns:p14="http://schemas.microsoft.com/office/powerpoint/2010/main" val="2983028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4026877-CCB9-4D9F-BB7D-161BF236BDEC}"/>
              </a:ext>
            </a:extLst>
          </p:cNvPr>
          <p:cNvSpPr>
            <a:spLocks noGrp="1"/>
          </p:cNvSpPr>
          <p:nvPr>
            <p:ph type="title"/>
          </p:nvPr>
        </p:nvSpPr>
        <p:spPr/>
        <p:txBody>
          <a:bodyPr/>
          <a:lstStyle/>
          <a:p>
            <a:r>
              <a:rPr lang="zh-TW" altLang="en-US" dirty="0"/>
              <a:t>螺絲與螺栓的腐蝕紀錄</a:t>
            </a:r>
          </a:p>
        </p:txBody>
      </p:sp>
      <p:sp>
        <p:nvSpPr>
          <p:cNvPr id="5" name="矩形 4">
            <a:extLst>
              <a:ext uri="{FF2B5EF4-FFF2-40B4-BE49-F238E27FC236}">
                <a16:creationId xmlns:a16="http://schemas.microsoft.com/office/drawing/2014/main" xmlns="" id="{E408B19F-9B51-4F0B-90C1-822D972FBE0F}"/>
              </a:ext>
            </a:extLst>
          </p:cNvPr>
          <p:cNvSpPr/>
          <p:nvPr/>
        </p:nvSpPr>
        <p:spPr>
          <a:xfrm>
            <a:off x="7720805" y="630855"/>
            <a:ext cx="585787" cy="71415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xmlns="" id="{A332F590-00FD-424C-991E-F4AF0C9D314F}"/>
              </a:ext>
            </a:extLst>
          </p:cNvPr>
          <p:cNvSpPr/>
          <p:nvPr/>
        </p:nvSpPr>
        <p:spPr>
          <a:xfrm>
            <a:off x="7904160" y="882981"/>
            <a:ext cx="219075" cy="20990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5</a:t>
            </a:r>
            <a:endParaRPr lang="zh-TW" altLang="en-US" sz="1000" dirty="0">
              <a:solidFill>
                <a:schemeClr val="tx1"/>
              </a:solidFill>
            </a:endParaRPr>
          </a:p>
        </p:txBody>
      </p:sp>
      <p:sp>
        <p:nvSpPr>
          <p:cNvPr id="40" name="橢圓 39">
            <a:extLst>
              <a:ext uri="{FF2B5EF4-FFF2-40B4-BE49-F238E27FC236}">
                <a16:creationId xmlns:a16="http://schemas.microsoft.com/office/drawing/2014/main" xmlns="" id="{08D2A8F2-C82F-41E3-AE35-2807E153F019}"/>
              </a:ext>
            </a:extLst>
          </p:cNvPr>
          <p:cNvSpPr/>
          <p:nvPr/>
        </p:nvSpPr>
        <p:spPr>
          <a:xfrm>
            <a:off x="7791791" y="702671"/>
            <a:ext cx="112369" cy="113036"/>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1</a:t>
            </a:r>
            <a:endParaRPr lang="zh-TW" altLang="en-US" sz="1000" dirty="0">
              <a:solidFill>
                <a:schemeClr val="tx1"/>
              </a:solidFill>
            </a:endParaRPr>
          </a:p>
        </p:txBody>
      </p:sp>
      <p:sp>
        <p:nvSpPr>
          <p:cNvPr id="41" name="橢圓 40">
            <a:extLst>
              <a:ext uri="{FF2B5EF4-FFF2-40B4-BE49-F238E27FC236}">
                <a16:creationId xmlns:a16="http://schemas.microsoft.com/office/drawing/2014/main" xmlns="" id="{9C162BD6-8407-4187-9323-842899B9CAE9}"/>
              </a:ext>
            </a:extLst>
          </p:cNvPr>
          <p:cNvSpPr/>
          <p:nvPr/>
        </p:nvSpPr>
        <p:spPr>
          <a:xfrm>
            <a:off x="8123235" y="700400"/>
            <a:ext cx="112369" cy="113036"/>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2</a:t>
            </a:r>
            <a:endParaRPr lang="zh-TW" altLang="en-US" sz="1000" dirty="0">
              <a:solidFill>
                <a:schemeClr val="tx1"/>
              </a:solidFill>
            </a:endParaRPr>
          </a:p>
        </p:txBody>
      </p:sp>
      <p:sp>
        <p:nvSpPr>
          <p:cNvPr id="42" name="橢圓 41">
            <a:extLst>
              <a:ext uri="{FF2B5EF4-FFF2-40B4-BE49-F238E27FC236}">
                <a16:creationId xmlns:a16="http://schemas.microsoft.com/office/drawing/2014/main" xmlns="" id="{82357999-E086-4CEA-8FD7-505FD9E1543D}"/>
              </a:ext>
            </a:extLst>
          </p:cNvPr>
          <p:cNvSpPr/>
          <p:nvPr/>
        </p:nvSpPr>
        <p:spPr>
          <a:xfrm>
            <a:off x="7793323" y="1170988"/>
            <a:ext cx="112369" cy="113036"/>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a:solidFill>
                  <a:schemeClr val="tx1"/>
                </a:solidFill>
              </a:rPr>
              <a:t>3</a:t>
            </a:r>
            <a:endParaRPr lang="zh-TW" altLang="en-US" sz="1000" dirty="0">
              <a:solidFill>
                <a:schemeClr val="tx1"/>
              </a:solidFill>
            </a:endParaRPr>
          </a:p>
        </p:txBody>
      </p:sp>
      <p:sp>
        <p:nvSpPr>
          <p:cNvPr id="43" name="橢圓 42">
            <a:extLst>
              <a:ext uri="{FF2B5EF4-FFF2-40B4-BE49-F238E27FC236}">
                <a16:creationId xmlns:a16="http://schemas.microsoft.com/office/drawing/2014/main" xmlns="" id="{699B8808-E51F-4F8F-A607-76E8BE4561CF}"/>
              </a:ext>
            </a:extLst>
          </p:cNvPr>
          <p:cNvSpPr/>
          <p:nvPr/>
        </p:nvSpPr>
        <p:spPr>
          <a:xfrm>
            <a:off x="8124767" y="1168717"/>
            <a:ext cx="112369" cy="113036"/>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4</a:t>
            </a:r>
            <a:endParaRPr lang="zh-TW" altLang="en-US" sz="1050" dirty="0">
              <a:solidFill>
                <a:schemeClr val="tx1"/>
              </a:solidFill>
            </a:endParaRPr>
          </a:p>
        </p:txBody>
      </p:sp>
      <p:sp>
        <p:nvSpPr>
          <p:cNvPr id="9" name="文字方塊 8">
            <a:extLst>
              <a:ext uri="{FF2B5EF4-FFF2-40B4-BE49-F238E27FC236}">
                <a16:creationId xmlns:a16="http://schemas.microsoft.com/office/drawing/2014/main" xmlns="" id="{251834A9-07C8-46C8-BE07-893BAE4EDEE0}"/>
              </a:ext>
            </a:extLst>
          </p:cNvPr>
          <p:cNvSpPr txBox="1"/>
          <p:nvPr/>
        </p:nvSpPr>
        <p:spPr>
          <a:xfrm>
            <a:off x="6537960" y="630855"/>
            <a:ext cx="1074333" cy="1015663"/>
          </a:xfrm>
          <a:prstGeom prst="rect">
            <a:avLst/>
          </a:prstGeom>
          <a:noFill/>
        </p:spPr>
        <p:txBody>
          <a:bodyPr wrap="none" rtlCol="0">
            <a:spAutoFit/>
          </a:bodyPr>
          <a:lstStyle/>
          <a:p>
            <a:r>
              <a:rPr lang="zh-TW" altLang="en-US" sz="1200" dirty="0"/>
              <a:t>不銹鋼螺栓</a:t>
            </a:r>
            <a:endParaRPr lang="en-US" altLang="zh-TW" sz="1200" dirty="0"/>
          </a:p>
          <a:p>
            <a:r>
              <a:rPr lang="zh-TW" altLang="en-US" sz="1200" dirty="0"/>
              <a:t>電鍍鋅螺絲</a:t>
            </a:r>
            <a:endParaRPr lang="en-US" altLang="zh-TW" sz="1200" dirty="0"/>
          </a:p>
          <a:p>
            <a:r>
              <a:rPr lang="en-US" altLang="zh-TW" sz="1200" dirty="0"/>
              <a:t>2:</a:t>
            </a:r>
            <a:r>
              <a:rPr lang="zh-TW" altLang="en-US" sz="1200" dirty="0"/>
              <a:t>加普通墊片</a:t>
            </a:r>
            <a:endParaRPr lang="en-US" altLang="zh-TW" sz="1200" dirty="0"/>
          </a:p>
          <a:p>
            <a:r>
              <a:rPr lang="en-US" altLang="zh-TW" sz="1200" dirty="0"/>
              <a:t>4:</a:t>
            </a:r>
            <a:r>
              <a:rPr lang="zh-TW" altLang="en-US" sz="1200" dirty="0"/>
              <a:t>加複合墊片</a:t>
            </a:r>
            <a:endParaRPr lang="en-US" altLang="zh-TW" sz="1200" dirty="0"/>
          </a:p>
          <a:p>
            <a:endParaRPr lang="zh-TW" altLang="en-US" sz="1200" dirty="0"/>
          </a:p>
        </p:txBody>
      </p:sp>
      <p:graphicFrame>
        <p:nvGraphicFramePr>
          <p:cNvPr id="44" name="表格 43">
            <a:extLst>
              <a:ext uri="{FF2B5EF4-FFF2-40B4-BE49-F238E27FC236}">
                <a16:creationId xmlns:a16="http://schemas.microsoft.com/office/drawing/2014/main" xmlns="" id="{625954D3-8264-4F46-8FA7-75B9865BA408}"/>
              </a:ext>
            </a:extLst>
          </p:cNvPr>
          <p:cNvGraphicFramePr>
            <a:graphicFrameLocks noGrp="1"/>
          </p:cNvGraphicFramePr>
          <p:nvPr>
            <p:extLst/>
          </p:nvPr>
        </p:nvGraphicFramePr>
        <p:xfrm>
          <a:off x="279400" y="1715340"/>
          <a:ext cx="8724186" cy="2284086"/>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0hr</a:t>
                      </a:r>
                      <a:endParaRPr lang="zh-TW" altLang="en-US" b="1" dirty="0"/>
                    </a:p>
                  </a:txBody>
                  <a:tcPr anchor="ctr">
                    <a:solidFill>
                      <a:schemeClr val="accent5">
                        <a:lumMod val="20000"/>
                        <a:lumOff val="80000"/>
                      </a:schemeClr>
                    </a:solidFill>
                  </a:tcPr>
                </a:tc>
                <a:tc>
                  <a:txBody>
                    <a:bodyPr/>
                    <a:lstStyle/>
                    <a:p>
                      <a:pPr algn="ctr"/>
                      <a:r>
                        <a:rPr lang="en-US" altLang="zh-TW" b="1" dirty="0"/>
                        <a:t>24hr</a:t>
                      </a:r>
                      <a:endParaRPr lang="zh-TW" altLang="en-US" b="1" dirty="0"/>
                    </a:p>
                  </a:txBody>
                  <a:tcPr anchor="ctr">
                    <a:solidFill>
                      <a:schemeClr val="accent5">
                        <a:lumMod val="20000"/>
                        <a:lumOff val="80000"/>
                      </a:schemeClr>
                    </a:solidFill>
                  </a:tcPr>
                </a:tc>
                <a:tc>
                  <a:txBody>
                    <a:bodyPr/>
                    <a:lstStyle/>
                    <a:p>
                      <a:pPr algn="ctr"/>
                      <a:r>
                        <a:rPr lang="en-US" altLang="zh-TW" b="1" dirty="0"/>
                        <a:t>120hr</a:t>
                      </a:r>
                      <a:endParaRPr lang="zh-TW" altLang="en-US" b="1" dirty="0"/>
                    </a:p>
                  </a:txBody>
                  <a:tcPr anchor="ctr">
                    <a:solidFill>
                      <a:schemeClr val="accent5">
                        <a:lumMod val="20000"/>
                        <a:lumOff val="80000"/>
                      </a:schemeClr>
                    </a:solidFill>
                  </a:tcPr>
                </a:tc>
                <a:tc>
                  <a:txBody>
                    <a:bodyPr/>
                    <a:lstStyle/>
                    <a:p>
                      <a:pPr algn="ctr"/>
                      <a:r>
                        <a:rPr lang="en-US" altLang="zh-TW" b="1" dirty="0"/>
                        <a:t>168hr</a:t>
                      </a:r>
                      <a:endParaRPr lang="zh-TW" altLang="en-US" b="1" dirty="0"/>
                    </a:p>
                  </a:txBody>
                  <a:tcPr anchor="ctr">
                    <a:solidFill>
                      <a:schemeClr val="accent5">
                        <a:lumMod val="20000"/>
                        <a:lumOff val="80000"/>
                      </a:schemeClr>
                    </a:solidFill>
                  </a:tcPr>
                </a:tc>
                <a:tc>
                  <a:txBody>
                    <a:bodyPr/>
                    <a:lstStyle/>
                    <a:p>
                      <a:pPr algn="ctr"/>
                      <a:r>
                        <a:rPr lang="en-US" altLang="zh-TW" b="1" dirty="0"/>
                        <a:t>216hr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r>
                        <a:rPr lang="zh-TW" altLang="en-US" sz="1400" dirty="0"/>
                        <a:t>剛放入</a:t>
                      </a:r>
                    </a:p>
                  </a:txBody>
                  <a:tcPr anchor="ctr"/>
                </a:tc>
                <a:tc>
                  <a:txBody>
                    <a:bodyPr/>
                    <a:lstStyle/>
                    <a:p>
                      <a:pPr algn="ctr"/>
                      <a:endParaRPr lang="zh-TW" altLang="en-US" sz="1100" dirty="0"/>
                    </a:p>
                  </a:txBody>
                  <a:tcPr anchor="ctr"/>
                </a:tc>
                <a:tc>
                  <a:txBody>
                    <a:bodyPr/>
                    <a:lstStyle/>
                    <a:p>
                      <a:pPr algn="ctr"/>
                      <a:r>
                        <a:rPr lang="zh-TW" altLang="en-US" sz="1200" dirty="0"/>
                        <a:t>周圍出現白銹</a:t>
                      </a:r>
                      <a:endParaRPr lang="en-US" altLang="zh-TW" sz="1200" dirty="0"/>
                    </a:p>
                    <a:p>
                      <a:pPr algn="ctr"/>
                      <a:r>
                        <a:rPr lang="zh-TW" altLang="en-US" sz="1200" dirty="0"/>
                        <a:t>螺絲和螺栓都未腐蝕</a:t>
                      </a:r>
                      <a:endParaRPr lang="en-US" altLang="zh-TW" sz="1200" dirty="0"/>
                    </a:p>
                  </a:txBody>
                  <a:tcPr anchor="ctr"/>
                </a:tc>
                <a:tc>
                  <a:txBody>
                    <a:bodyPr/>
                    <a:lstStyle/>
                    <a:p>
                      <a:pPr algn="ctr"/>
                      <a:r>
                        <a:rPr lang="zh-TW" altLang="en-US" sz="1200" dirty="0"/>
                        <a:t>螺絲中心皆觀察到腐蝕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xmlns="" val="4118700116"/>
                  </a:ext>
                </a:extLst>
              </a:tr>
            </a:tbl>
          </a:graphicData>
        </a:graphic>
      </p:graphicFrame>
      <p:graphicFrame>
        <p:nvGraphicFramePr>
          <p:cNvPr id="45" name="表格 44">
            <a:extLst>
              <a:ext uri="{FF2B5EF4-FFF2-40B4-BE49-F238E27FC236}">
                <a16:creationId xmlns:a16="http://schemas.microsoft.com/office/drawing/2014/main" xmlns="" id="{0FE1AACC-ACAB-4C6A-B754-6A3BC603DC6B}"/>
              </a:ext>
            </a:extLst>
          </p:cNvPr>
          <p:cNvGraphicFramePr>
            <a:graphicFrameLocks noGrp="1"/>
          </p:cNvGraphicFramePr>
          <p:nvPr>
            <p:extLst/>
          </p:nvPr>
        </p:nvGraphicFramePr>
        <p:xfrm>
          <a:off x="279400" y="4072265"/>
          <a:ext cx="8724186" cy="2783000"/>
        </p:xfrm>
        <a:graphic>
          <a:graphicData uri="http://schemas.openxmlformats.org/drawingml/2006/table">
            <a:tbl>
              <a:tblPr firstRow="1" bandRow="1">
                <a:tableStyleId>{5940675A-B579-460E-94D1-54222C63F5DA}</a:tableStyleId>
              </a:tblPr>
              <a:tblGrid>
                <a:gridCol w="660400">
                  <a:extLst>
                    <a:ext uri="{9D8B030D-6E8A-4147-A177-3AD203B41FA5}">
                      <a16:colId xmlns:a16="http://schemas.microsoft.com/office/drawing/2014/main" xmlns="" val="2343724001"/>
                    </a:ext>
                  </a:extLst>
                </a:gridCol>
                <a:gridCol w="1574800">
                  <a:extLst>
                    <a:ext uri="{9D8B030D-6E8A-4147-A177-3AD203B41FA5}">
                      <a16:colId xmlns:a16="http://schemas.microsoft.com/office/drawing/2014/main" xmlns="" val="1286323321"/>
                    </a:ext>
                  </a:extLst>
                </a:gridCol>
                <a:gridCol w="1612900">
                  <a:extLst>
                    <a:ext uri="{9D8B030D-6E8A-4147-A177-3AD203B41FA5}">
                      <a16:colId xmlns:a16="http://schemas.microsoft.com/office/drawing/2014/main" xmlns="" val="1877004965"/>
                    </a:ext>
                  </a:extLst>
                </a:gridCol>
                <a:gridCol w="1587500">
                  <a:extLst>
                    <a:ext uri="{9D8B030D-6E8A-4147-A177-3AD203B41FA5}">
                      <a16:colId xmlns:a16="http://schemas.microsoft.com/office/drawing/2014/main" xmlns="" val="861469830"/>
                    </a:ext>
                  </a:extLst>
                </a:gridCol>
                <a:gridCol w="1701800">
                  <a:extLst>
                    <a:ext uri="{9D8B030D-6E8A-4147-A177-3AD203B41FA5}">
                      <a16:colId xmlns:a16="http://schemas.microsoft.com/office/drawing/2014/main" xmlns="" val="3977850164"/>
                    </a:ext>
                  </a:extLst>
                </a:gridCol>
                <a:gridCol w="1586786">
                  <a:extLst>
                    <a:ext uri="{9D8B030D-6E8A-4147-A177-3AD203B41FA5}">
                      <a16:colId xmlns:a16="http://schemas.microsoft.com/office/drawing/2014/main" xmlns="" val="1724027108"/>
                    </a:ext>
                  </a:extLst>
                </a:gridCol>
              </a:tblGrid>
              <a:tr h="477977">
                <a:tc>
                  <a:txBody>
                    <a:bodyPr/>
                    <a:lstStyle/>
                    <a:p>
                      <a:pPr algn="ctr"/>
                      <a:r>
                        <a:rPr lang="zh-TW" altLang="en-US" b="1" dirty="0"/>
                        <a:t>時數</a:t>
                      </a:r>
                    </a:p>
                  </a:txBody>
                  <a:tcPr anchor="ctr">
                    <a:solidFill>
                      <a:schemeClr val="accent5">
                        <a:lumMod val="20000"/>
                        <a:lumOff val="80000"/>
                      </a:schemeClr>
                    </a:solidFill>
                  </a:tcPr>
                </a:tc>
                <a:tc>
                  <a:txBody>
                    <a:bodyPr/>
                    <a:lstStyle/>
                    <a:p>
                      <a:pPr algn="ctr"/>
                      <a:r>
                        <a:rPr lang="en-US" altLang="zh-TW" b="1" dirty="0"/>
                        <a:t>288hr</a:t>
                      </a:r>
                      <a:endParaRPr lang="zh-TW" altLang="en-US" b="1" dirty="0"/>
                    </a:p>
                  </a:txBody>
                  <a:tcPr anchor="ctr">
                    <a:solidFill>
                      <a:schemeClr val="accent5">
                        <a:lumMod val="20000"/>
                        <a:lumOff val="80000"/>
                      </a:schemeClr>
                    </a:solidFill>
                  </a:tcPr>
                </a:tc>
                <a:tc>
                  <a:txBody>
                    <a:bodyPr/>
                    <a:lstStyle/>
                    <a:p>
                      <a:pPr algn="ctr"/>
                      <a:r>
                        <a:rPr lang="en-US" altLang="zh-TW" b="1" dirty="0"/>
                        <a:t>312hr</a:t>
                      </a:r>
                      <a:endParaRPr lang="zh-TW" altLang="en-US" b="1" dirty="0"/>
                    </a:p>
                  </a:txBody>
                  <a:tcPr anchor="ctr">
                    <a:solidFill>
                      <a:schemeClr val="accent5">
                        <a:lumMod val="20000"/>
                        <a:lumOff val="80000"/>
                      </a:schemeClr>
                    </a:solidFill>
                  </a:tcPr>
                </a:tc>
                <a:tc>
                  <a:txBody>
                    <a:bodyPr/>
                    <a:lstStyle/>
                    <a:p>
                      <a:pPr algn="ctr"/>
                      <a:r>
                        <a:rPr lang="en-US" altLang="zh-TW" b="1" dirty="0"/>
                        <a:t>360hr</a:t>
                      </a:r>
                      <a:endParaRPr lang="zh-TW" altLang="en-US" b="1" dirty="0"/>
                    </a:p>
                  </a:txBody>
                  <a:tcPr anchor="ctr">
                    <a:solidFill>
                      <a:schemeClr val="accent5">
                        <a:lumMod val="20000"/>
                        <a:lumOff val="80000"/>
                      </a:schemeClr>
                    </a:solidFill>
                  </a:tcPr>
                </a:tc>
                <a:tc>
                  <a:txBody>
                    <a:bodyPr/>
                    <a:lstStyle/>
                    <a:p>
                      <a:pPr algn="ctr"/>
                      <a:r>
                        <a:rPr lang="en-US" altLang="zh-TW" b="1" dirty="0"/>
                        <a:t>384hr</a:t>
                      </a:r>
                      <a:endParaRPr lang="zh-TW" altLang="en-US" b="1" dirty="0"/>
                    </a:p>
                  </a:txBody>
                  <a:tcPr anchor="ctr">
                    <a:solidFill>
                      <a:schemeClr val="accent5">
                        <a:lumMod val="20000"/>
                        <a:lumOff val="80000"/>
                      </a:schemeClr>
                    </a:solidFill>
                  </a:tcPr>
                </a:tc>
                <a:tc>
                  <a:txBody>
                    <a:bodyPr/>
                    <a:lstStyle/>
                    <a:p>
                      <a:pPr algn="ctr"/>
                      <a:r>
                        <a:rPr lang="en-US" altLang="zh-TW" b="1" dirty="0"/>
                        <a:t>456hr</a:t>
                      </a:r>
                      <a:endParaRPr lang="zh-TW" altLang="en-US" b="1" dirty="0"/>
                    </a:p>
                  </a:txBody>
                  <a:tcPr anchor="ctr">
                    <a:solidFill>
                      <a:schemeClr val="accent5">
                        <a:lumMod val="20000"/>
                        <a:lumOff val="80000"/>
                      </a:schemeClr>
                    </a:solidFill>
                  </a:tcPr>
                </a:tc>
                <a:extLst>
                  <a:ext uri="{0D108BD9-81ED-4DB2-BD59-A6C34878D82A}">
                    <a16:rowId xmlns:a16="http://schemas.microsoft.com/office/drawing/2014/main" xmlns="" val="2106600029"/>
                  </a:ext>
                </a:extLst>
              </a:tr>
              <a:tr h="1299183">
                <a:tc>
                  <a:txBody>
                    <a:bodyPr/>
                    <a:lstStyle/>
                    <a:p>
                      <a:pPr algn="ctr"/>
                      <a:r>
                        <a:rPr lang="zh-TW" altLang="en-US" b="1" dirty="0"/>
                        <a:t>照片</a:t>
                      </a:r>
                    </a:p>
                  </a:txBody>
                  <a:tcPr anchor="ctr">
                    <a:solidFill>
                      <a:schemeClr val="accent5">
                        <a:lumMod val="20000"/>
                        <a:lumOff val="80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xmlns="" val="277733574"/>
                  </a:ext>
                </a:extLst>
              </a:tr>
              <a:tr h="506926">
                <a:tc>
                  <a:txBody>
                    <a:bodyPr/>
                    <a:lstStyle/>
                    <a:p>
                      <a:pPr algn="ctr"/>
                      <a:r>
                        <a:rPr lang="zh-TW" altLang="en-US" b="1" dirty="0"/>
                        <a:t>說明</a:t>
                      </a:r>
                    </a:p>
                  </a:txBody>
                  <a:tcPr anchor="ctr">
                    <a:solidFill>
                      <a:schemeClr val="accent5">
                        <a:lumMod val="20000"/>
                        <a:lumOff val="80000"/>
                      </a:schemeClr>
                    </a:solidFill>
                  </a:tcPr>
                </a:tc>
                <a:tc>
                  <a:txBody>
                    <a:bodyPr/>
                    <a:lstStyle/>
                    <a:p>
                      <a:pPr algn="ctr"/>
                      <a:endParaRPr lang="zh-TW" altLang="en-US" sz="1400" dirty="0"/>
                    </a:p>
                  </a:txBody>
                  <a:tcPr anchor="ctr"/>
                </a:tc>
                <a:tc>
                  <a:txBody>
                    <a:bodyPr/>
                    <a:lstStyle/>
                    <a:p>
                      <a:pPr algn="ctr"/>
                      <a:endParaRPr lang="zh-TW" altLang="en-US" sz="1400" dirty="0"/>
                    </a:p>
                  </a:txBody>
                  <a:tcPr anchor="ctr"/>
                </a:tc>
                <a:tc>
                  <a:txBody>
                    <a:bodyPr/>
                    <a:lstStyle/>
                    <a:p>
                      <a:pPr algn="ctr"/>
                      <a:r>
                        <a:rPr lang="zh-TW" altLang="en-US" sz="1200" dirty="0"/>
                        <a:t>白銹</a:t>
                      </a:r>
                      <a:r>
                        <a:rPr lang="en-US" altLang="zh-TW" sz="1200" dirty="0"/>
                        <a:t>50%</a:t>
                      </a:r>
                    </a:p>
                    <a:p>
                      <a:pPr algn="ctr"/>
                      <a:r>
                        <a:rPr lang="zh-TW" altLang="en-US" sz="1200" dirty="0"/>
                        <a:t>螺栓已全面腐蝕</a:t>
                      </a:r>
                    </a:p>
                    <a:p>
                      <a:pPr algn="ctr"/>
                      <a:r>
                        <a:rPr lang="zh-TW" altLang="en-US" sz="1200" dirty="0"/>
                        <a:t>螺絲中心皆腐蝕</a:t>
                      </a:r>
                    </a:p>
                    <a:p>
                      <a:pPr algn="ctr"/>
                      <a:r>
                        <a:rPr lang="zh-TW" altLang="en-US" sz="1200" dirty="0"/>
                        <a:t>螺絲周圍複合墊片抗時效果佳</a:t>
                      </a:r>
                    </a:p>
                  </a:txBody>
                  <a:tcPr anchor="ctr"/>
                </a:tc>
                <a:tc>
                  <a:txBody>
                    <a:bodyPr/>
                    <a:lstStyle/>
                    <a:p>
                      <a:pPr algn="ctr"/>
                      <a:endParaRPr lang="zh-TW" altLang="en-US" sz="1400" dirty="0"/>
                    </a:p>
                  </a:txBody>
                  <a:tcPr anchor="ctr"/>
                </a:tc>
                <a:tc>
                  <a:txBody>
                    <a:bodyPr/>
                    <a:lstStyle/>
                    <a:p>
                      <a:pPr algn="ctr"/>
                      <a:endParaRPr lang="zh-TW" altLang="en-US" sz="1400" dirty="0"/>
                    </a:p>
                  </a:txBody>
                  <a:tcPr anchor="ctr"/>
                </a:tc>
                <a:extLst>
                  <a:ext uri="{0D108BD9-81ED-4DB2-BD59-A6C34878D82A}">
                    <a16:rowId xmlns:a16="http://schemas.microsoft.com/office/drawing/2014/main" xmlns="" val="4118700116"/>
                  </a:ext>
                </a:extLst>
              </a:tr>
            </a:tbl>
          </a:graphicData>
        </a:graphic>
      </p:graphicFrame>
      <p:pic>
        <p:nvPicPr>
          <p:cNvPr id="21" name="圖片 20">
            <a:extLst>
              <a:ext uri="{FF2B5EF4-FFF2-40B4-BE49-F238E27FC236}">
                <a16:creationId xmlns:a16="http://schemas.microsoft.com/office/drawing/2014/main" xmlns="" id="{BD2733C1-F568-4049-80D3-23E0736BA1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094" t="20521" r="25990" b="18541"/>
          <a:stretch/>
        </p:blipFill>
        <p:spPr>
          <a:xfrm>
            <a:off x="1279915" y="2235200"/>
            <a:ext cx="900207" cy="1213063"/>
          </a:xfrm>
          <a:prstGeom prst="rect">
            <a:avLst/>
          </a:prstGeom>
        </p:spPr>
      </p:pic>
      <p:pic>
        <p:nvPicPr>
          <p:cNvPr id="22" name="圖片 21">
            <a:extLst>
              <a:ext uri="{FF2B5EF4-FFF2-40B4-BE49-F238E27FC236}">
                <a16:creationId xmlns:a16="http://schemas.microsoft.com/office/drawing/2014/main" xmlns="" id="{DD9150E9-9530-4DDF-89C9-23B21BB748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917" t="26798" r="35525" b="27036"/>
          <a:stretch/>
        </p:blipFill>
        <p:spPr>
          <a:xfrm rot="10800000">
            <a:off x="2878754" y="2225867"/>
            <a:ext cx="900206" cy="1203133"/>
          </a:xfrm>
          <a:prstGeom prst="rect">
            <a:avLst/>
          </a:prstGeom>
        </p:spPr>
      </p:pic>
      <p:pic>
        <p:nvPicPr>
          <p:cNvPr id="23" name="圖片 22">
            <a:extLst>
              <a:ext uri="{FF2B5EF4-FFF2-40B4-BE49-F238E27FC236}">
                <a16:creationId xmlns:a16="http://schemas.microsoft.com/office/drawing/2014/main" xmlns="" id="{BAE601F4-0E8F-469D-8982-75AA4BF9E6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9128" r="23291"/>
          <a:stretch/>
        </p:blipFill>
        <p:spPr>
          <a:xfrm>
            <a:off x="4485175" y="2225867"/>
            <a:ext cx="896750" cy="1203133"/>
          </a:xfrm>
          <a:prstGeom prst="rect">
            <a:avLst/>
          </a:prstGeom>
        </p:spPr>
      </p:pic>
      <p:pic>
        <p:nvPicPr>
          <p:cNvPr id="24" name="圖片 23">
            <a:extLst>
              <a:ext uri="{FF2B5EF4-FFF2-40B4-BE49-F238E27FC236}">
                <a16:creationId xmlns:a16="http://schemas.microsoft.com/office/drawing/2014/main" xmlns="" id="{40CE7E0B-F0D4-4A4C-9526-E3A3BBD57CF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2887" r="13415"/>
          <a:stretch/>
        </p:blipFill>
        <p:spPr>
          <a:xfrm>
            <a:off x="6054962" y="2225866"/>
            <a:ext cx="900207" cy="1203134"/>
          </a:xfrm>
          <a:prstGeom prst="rect">
            <a:avLst/>
          </a:prstGeom>
        </p:spPr>
      </p:pic>
      <p:pic>
        <p:nvPicPr>
          <p:cNvPr id="25" name="圖片 24">
            <a:extLst>
              <a:ext uri="{FF2B5EF4-FFF2-40B4-BE49-F238E27FC236}">
                <a16:creationId xmlns:a16="http://schemas.microsoft.com/office/drawing/2014/main" xmlns="" id="{97BBE389-7A1E-48CA-ACEA-E38D277BBED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042" t="12742" r="14170" b="10347"/>
          <a:stretch/>
        </p:blipFill>
        <p:spPr>
          <a:xfrm>
            <a:off x="7776170" y="2250408"/>
            <a:ext cx="896749" cy="1213950"/>
          </a:xfrm>
          <a:prstGeom prst="rect">
            <a:avLst/>
          </a:prstGeom>
        </p:spPr>
      </p:pic>
      <p:pic>
        <p:nvPicPr>
          <p:cNvPr id="26" name="圖片 25">
            <a:extLst>
              <a:ext uri="{FF2B5EF4-FFF2-40B4-BE49-F238E27FC236}">
                <a16:creationId xmlns:a16="http://schemas.microsoft.com/office/drawing/2014/main" xmlns="" id="{A2733E22-0243-43D1-BFDA-AABE5E6C7C7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2973" t="19155" r="13660"/>
          <a:stretch/>
        </p:blipFill>
        <p:spPr>
          <a:xfrm>
            <a:off x="1261884" y="4612741"/>
            <a:ext cx="896750" cy="1203134"/>
          </a:xfrm>
          <a:prstGeom prst="rect">
            <a:avLst/>
          </a:prstGeom>
        </p:spPr>
      </p:pic>
      <p:pic>
        <p:nvPicPr>
          <p:cNvPr id="27" name="圖片 26">
            <a:extLst>
              <a:ext uri="{FF2B5EF4-FFF2-40B4-BE49-F238E27FC236}">
                <a16:creationId xmlns:a16="http://schemas.microsoft.com/office/drawing/2014/main" xmlns="" id="{2DB24E24-82C9-485A-AF3C-A7EC5AAD0F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82209" y="4612741"/>
            <a:ext cx="896751" cy="1203134"/>
          </a:xfrm>
          <a:prstGeom prst="rect">
            <a:avLst/>
          </a:prstGeom>
        </p:spPr>
      </p:pic>
      <p:pic>
        <p:nvPicPr>
          <p:cNvPr id="28" name="圖片 27">
            <a:extLst>
              <a:ext uri="{FF2B5EF4-FFF2-40B4-BE49-F238E27FC236}">
                <a16:creationId xmlns:a16="http://schemas.microsoft.com/office/drawing/2014/main" xmlns="" id="{437A3C7B-CC9E-466D-89E8-81979A8CF3ED}"/>
              </a:ext>
            </a:extLst>
          </p:cNvPr>
          <p:cNvPicPr>
            <a:picLocks noChangeAspect="1"/>
          </p:cNvPicPr>
          <p:nvPr/>
        </p:nvPicPr>
        <p:blipFill rotWithShape="1">
          <a:blip r:embed="rId10"/>
          <a:srcRect l="8962" t="18714"/>
          <a:stretch/>
        </p:blipFill>
        <p:spPr>
          <a:xfrm>
            <a:off x="4522085" y="4612742"/>
            <a:ext cx="896750" cy="1203133"/>
          </a:xfrm>
          <a:prstGeom prst="rect">
            <a:avLst/>
          </a:prstGeom>
        </p:spPr>
      </p:pic>
      <p:pic>
        <p:nvPicPr>
          <p:cNvPr id="29" name="圖片 28">
            <a:extLst>
              <a:ext uri="{FF2B5EF4-FFF2-40B4-BE49-F238E27FC236}">
                <a16:creationId xmlns:a16="http://schemas.microsoft.com/office/drawing/2014/main" xmlns="" id="{AAFB8417-72DD-4C39-B181-7169F0D3CBDB}"/>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2038" b="23421"/>
          <a:stretch/>
        </p:blipFill>
        <p:spPr>
          <a:xfrm rot="5400000">
            <a:off x="5936393" y="4696633"/>
            <a:ext cx="1203133" cy="1035349"/>
          </a:xfrm>
          <a:prstGeom prst="rect">
            <a:avLst/>
          </a:prstGeom>
        </p:spPr>
      </p:pic>
      <p:pic>
        <p:nvPicPr>
          <p:cNvPr id="30" name="圖片 29">
            <a:extLst>
              <a:ext uri="{FF2B5EF4-FFF2-40B4-BE49-F238E27FC236}">
                <a16:creationId xmlns:a16="http://schemas.microsoft.com/office/drawing/2014/main" xmlns="" id="{BF8273C3-1D30-4EAE-865A-A2706DA47D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87228" y="4612740"/>
            <a:ext cx="901943" cy="1203134"/>
          </a:xfrm>
          <a:prstGeom prst="rect">
            <a:avLst/>
          </a:prstGeom>
        </p:spPr>
      </p:pic>
    </p:spTree>
    <p:extLst>
      <p:ext uri="{BB962C8B-B14F-4D97-AF65-F5344CB8AC3E}">
        <p14:creationId xmlns:p14="http://schemas.microsoft.com/office/powerpoint/2010/main" val="2864856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1A518877-D6C4-4922-B963-B886CA232E90}"/>
              </a:ext>
            </a:extLst>
          </p:cNvPr>
          <p:cNvSpPr>
            <a:spLocks noGrp="1"/>
          </p:cNvSpPr>
          <p:nvPr>
            <p:ph type="sldNum" sz="quarter" idx="12"/>
          </p:nvPr>
        </p:nvSpPr>
        <p:spPr>
          <a:xfrm>
            <a:off x="6457950" y="6247304"/>
            <a:ext cx="2057400" cy="365125"/>
          </a:xfrm>
        </p:spPr>
        <p:txBody>
          <a:bodyPr/>
          <a:lstStyle/>
          <a:p>
            <a:fld id="{55DFAAF7-E0F2-4667-93C4-6D6AD1ED505A}" type="slidenum">
              <a:rPr lang="zh-TW" altLang="en-US" smtClean="0">
                <a:solidFill>
                  <a:prstClr val="black">
                    <a:tint val="75000"/>
                  </a:prstClr>
                </a:solidFill>
              </a:rPr>
              <a:pPr/>
              <a:t>42</a:t>
            </a:fld>
            <a:endParaRPr lang="zh-TW" altLang="en-US">
              <a:solidFill>
                <a:prstClr val="black">
                  <a:tint val="75000"/>
                </a:prstClr>
              </a:solidFill>
            </a:endParaRPr>
          </a:p>
        </p:txBody>
      </p:sp>
      <p:pic>
        <p:nvPicPr>
          <p:cNvPr id="3" name="圖片 2">
            <a:extLst>
              <a:ext uri="{FF2B5EF4-FFF2-40B4-BE49-F238E27FC236}">
                <a16:creationId xmlns:a16="http://schemas.microsoft.com/office/drawing/2014/main" xmlns="" id="{60F34E39-7A25-4E75-988A-1A912BD7CA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20" t="12754" r="1821" b="833"/>
          <a:stretch/>
        </p:blipFill>
        <p:spPr>
          <a:xfrm>
            <a:off x="272083" y="1099159"/>
            <a:ext cx="3682016" cy="4441588"/>
          </a:xfrm>
          <a:prstGeom prst="rect">
            <a:avLst/>
          </a:prstGeom>
        </p:spPr>
      </p:pic>
      <p:pic>
        <p:nvPicPr>
          <p:cNvPr id="11" name="圖片 10">
            <a:extLst>
              <a:ext uri="{FF2B5EF4-FFF2-40B4-BE49-F238E27FC236}">
                <a16:creationId xmlns:a16="http://schemas.microsoft.com/office/drawing/2014/main" xmlns="" id="{420E8172-EE37-4610-9194-27A87548743B}"/>
              </a:ext>
            </a:extLst>
          </p:cNvPr>
          <p:cNvPicPr>
            <a:picLocks noChangeAspect="1"/>
          </p:cNvPicPr>
          <p:nvPr/>
        </p:nvPicPr>
        <p:blipFill>
          <a:blip r:embed="rId4"/>
          <a:stretch>
            <a:fillRect/>
          </a:stretch>
        </p:blipFill>
        <p:spPr>
          <a:xfrm>
            <a:off x="3999041" y="1289717"/>
            <a:ext cx="4917818" cy="3684737"/>
          </a:xfrm>
          <a:prstGeom prst="rect">
            <a:avLst/>
          </a:prstGeom>
        </p:spPr>
      </p:pic>
      <p:cxnSp>
        <p:nvCxnSpPr>
          <p:cNvPr id="13" name="直線單箭頭接點 12">
            <a:extLst>
              <a:ext uri="{FF2B5EF4-FFF2-40B4-BE49-F238E27FC236}">
                <a16:creationId xmlns:a16="http://schemas.microsoft.com/office/drawing/2014/main" xmlns="" id="{D14CCA47-7743-48D9-8562-CB2E837BEC02}"/>
              </a:ext>
            </a:extLst>
          </p:cNvPr>
          <p:cNvCxnSpPr/>
          <p:nvPr/>
        </p:nvCxnSpPr>
        <p:spPr>
          <a:xfrm flipV="1">
            <a:off x="2662518" y="1710788"/>
            <a:ext cx="1461247" cy="14212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xmlns="" id="{72F698F2-97AA-41FB-90F3-3FBC3831DA65}"/>
              </a:ext>
            </a:extLst>
          </p:cNvPr>
          <p:cNvPicPr>
            <a:picLocks noChangeAspect="1"/>
          </p:cNvPicPr>
          <p:nvPr/>
        </p:nvPicPr>
        <p:blipFill>
          <a:blip r:embed="rId5"/>
          <a:stretch>
            <a:fillRect/>
          </a:stretch>
        </p:blipFill>
        <p:spPr>
          <a:xfrm>
            <a:off x="3929223" y="1643368"/>
            <a:ext cx="5057453" cy="2595467"/>
          </a:xfrm>
          <a:prstGeom prst="rect">
            <a:avLst/>
          </a:prstGeom>
        </p:spPr>
      </p:pic>
      <p:cxnSp>
        <p:nvCxnSpPr>
          <p:cNvPr id="20" name="直線單箭頭接點 19">
            <a:extLst>
              <a:ext uri="{FF2B5EF4-FFF2-40B4-BE49-F238E27FC236}">
                <a16:creationId xmlns:a16="http://schemas.microsoft.com/office/drawing/2014/main" xmlns="" id="{42E07938-F436-4E19-993A-73C49CF5636B}"/>
              </a:ext>
            </a:extLst>
          </p:cNvPr>
          <p:cNvCxnSpPr/>
          <p:nvPr/>
        </p:nvCxnSpPr>
        <p:spPr>
          <a:xfrm flipV="1">
            <a:off x="2113091" y="2167988"/>
            <a:ext cx="2010674" cy="3496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xmlns="" id="{26D758D3-4057-4FDA-9245-80ED233EEBD6}"/>
              </a:ext>
            </a:extLst>
          </p:cNvPr>
          <p:cNvCxnSpPr>
            <a:cxnSpLocks/>
          </p:cNvCxnSpPr>
          <p:nvPr/>
        </p:nvCxnSpPr>
        <p:spPr>
          <a:xfrm>
            <a:off x="2113091" y="3411920"/>
            <a:ext cx="1280050" cy="1042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圖片 27">
            <a:extLst>
              <a:ext uri="{FF2B5EF4-FFF2-40B4-BE49-F238E27FC236}">
                <a16:creationId xmlns:a16="http://schemas.microsoft.com/office/drawing/2014/main" xmlns="" id="{A281E88E-4DE0-4FB4-A04F-ACF95070E94F}"/>
              </a:ext>
            </a:extLst>
          </p:cNvPr>
          <p:cNvPicPr>
            <a:picLocks noChangeAspect="1"/>
          </p:cNvPicPr>
          <p:nvPr/>
        </p:nvPicPr>
        <p:blipFill>
          <a:blip r:embed="rId6"/>
          <a:stretch>
            <a:fillRect/>
          </a:stretch>
        </p:blipFill>
        <p:spPr>
          <a:xfrm>
            <a:off x="2688608" y="4404935"/>
            <a:ext cx="5949980" cy="2172415"/>
          </a:xfrm>
          <a:prstGeom prst="rect">
            <a:avLst/>
          </a:prstGeom>
        </p:spPr>
      </p:pic>
    </p:spTree>
    <p:extLst>
      <p:ext uri="{BB962C8B-B14F-4D97-AF65-F5344CB8AC3E}">
        <p14:creationId xmlns:p14="http://schemas.microsoft.com/office/powerpoint/2010/main" val="311835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par>
                          <p:cTn id="41" fill="hold">
                            <p:stCondLst>
                              <p:cond delay="0"/>
                            </p:stCondLst>
                            <p:childTnLst>
                              <p:par>
                                <p:cTn id="42" presetID="1" presetClass="exit" presetSubtype="0" fill="hold" nodeType="afterEffect">
                                  <p:stCondLst>
                                    <p:cond delay="0"/>
                                  </p:stCondLst>
                                  <p:childTnLst>
                                    <p:set>
                                      <p:cBhvr>
                                        <p:cTn id="43" dur="1" fill="hold">
                                          <p:stCondLst>
                                            <p:cond delay="0"/>
                                          </p:stCondLst>
                                        </p:cTn>
                                        <p:tgtEl>
                                          <p:spTgt spid="2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2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62558" y="2323749"/>
            <a:ext cx="2885391" cy="14901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3" name="矩形 2"/>
          <p:cNvSpPr/>
          <p:nvPr/>
        </p:nvSpPr>
        <p:spPr>
          <a:xfrm>
            <a:off x="1308795" y="2323749"/>
            <a:ext cx="2885391" cy="14901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43</a:t>
            </a:fld>
            <a:endParaRPr lang="zh-TW" altLang="en-US" dirty="0">
              <a:solidFill>
                <a:prstClr val="black">
                  <a:tint val="75000"/>
                </a:prstClr>
              </a:solidFill>
            </a:endParaRPr>
          </a:p>
        </p:txBody>
      </p:sp>
      <p:pic>
        <p:nvPicPr>
          <p:cNvPr id="6" name="圖片 5">
            <a:extLst>
              <a:ext uri="{FF2B5EF4-FFF2-40B4-BE49-F238E27FC236}">
                <a16:creationId xmlns:a16="http://schemas.microsoft.com/office/drawing/2014/main" xmlns="" id="{146E2E00-81A0-4374-9CA4-7A559B34CB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869" r="22848"/>
          <a:stretch/>
        </p:blipFill>
        <p:spPr>
          <a:xfrm>
            <a:off x="1525638" y="2552097"/>
            <a:ext cx="923636" cy="1196412"/>
          </a:xfrm>
          <a:prstGeom prst="rect">
            <a:avLst/>
          </a:prstGeom>
        </p:spPr>
      </p:pic>
      <p:pic>
        <p:nvPicPr>
          <p:cNvPr id="7" name="圖片 6">
            <a:extLst>
              <a:ext uri="{FF2B5EF4-FFF2-40B4-BE49-F238E27FC236}">
                <a16:creationId xmlns:a16="http://schemas.microsoft.com/office/drawing/2014/main" xmlns="" id="{155D2FF7-B96E-47E5-8F8C-555ACC52A9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20" t="12754" r="1821" b="833"/>
          <a:stretch/>
        </p:blipFill>
        <p:spPr>
          <a:xfrm>
            <a:off x="2974587" y="2542719"/>
            <a:ext cx="974010" cy="1174941"/>
          </a:xfrm>
          <a:prstGeom prst="rect">
            <a:avLst/>
          </a:prstGeom>
        </p:spPr>
      </p:pic>
      <p:pic>
        <p:nvPicPr>
          <p:cNvPr id="8" name="圖片 7">
            <a:extLst>
              <a:ext uri="{FF2B5EF4-FFF2-40B4-BE49-F238E27FC236}">
                <a16:creationId xmlns:a16="http://schemas.microsoft.com/office/drawing/2014/main" xmlns="" id="{D64AD91E-C243-40E2-A4BE-990FC8CCC4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382" r="24559" b="16979"/>
          <a:stretch/>
        </p:blipFill>
        <p:spPr>
          <a:xfrm>
            <a:off x="4725746" y="2510017"/>
            <a:ext cx="1054114" cy="1214147"/>
          </a:xfrm>
          <a:prstGeom prst="rect">
            <a:avLst/>
          </a:prstGeom>
        </p:spPr>
      </p:pic>
      <p:pic>
        <p:nvPicPr>
          <p:cNvPr id="9" name="圖片 8">
            <a:extLst>
              <a:ext uri="{FF2B5EF4-FFF2-40B4-BE49-F238E27FC236}">
                <a16:creationId xmlns:a16="http://schemas.microsoft.com/office/drawing/2014/main" xmlns="" id="{8C254883-2791-4439-8C27-D892C4AABDC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13" t="19121" r="13832" b="7753"/>
          <a:stretch/>
        </p:blipFill>
        <p:spPr>
          <a:xfrm>
            <a:off x="6192319" y="2503513"/>
            <a:ext cx="1042596" cy="1214147"/>
          </a:xfrm>
          <a:prstGeom prst="rect">
            <a:avLst/>
          </a:prstGeom>
        </p:spPr>
      </p:pic>
      <p:sp>
        <p:nvSpPr>
          <p:cNvPr id="10" name="矩形 9"/>
          <p:cNvSpPr/>
          <p:nvPr/>
        </p:nvSpPr>
        <p:spPr>
          <a:xfrm>
            <a:off x="628650" y="4534251"/>
            <a:ext cx="8086226" cy="199586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a:spAutoFit/>
          </a:bodyPr>
          <a:lstStyle/>
          <a:p>
            <a:pPr>
              <a:lnSpc>
                <a:spcPts val="2500"/>
              </a:lnSpc>
            </a:pPr>
            <a:r>
              <a:rPr lang="en-US" altLang="zh-TW" sz="2000" dirty="0">
                <a:cs typeface="Times New Roman" panose="02020603050405020304" pitchFamily="18" charset="0"/>
              </a:rPr>
              <a:t>1.</a:t>
            </a:r>
            <a:r>
              <a:rPr lang="zh-TW" altLang="en-US" sz="2000" dirty="0">
                <a:cs typeface="Times New Roman" panose="02020603050405020304" pitchFamily="18" charset="0"/>
              </a:rPr>
              <a:t>鍍鋅鋼在</a:t>
            </a:r>
            <a:r>
              <a:rPr lang="en-US" altLang="zh-TW" sz="2000" dirty="0">
                <a:cs typeface="Times New Roman" panose="02020603050405020304" pitchFamily="18" charset="0"/>
              </a:rPr>
              <a:t>24</a:t>
            </a:r>
            <a:r>
              <a:rPr lang="zh-TW" altLang="en-US" sz="2000" dirty="0">
                <a:cs typeface="Times New Roman" panose="02020603050405020304" pitchFamily="18" charset="0"/>
              </a:rPr>
              <a:t>小時出現白銹且佔面積已超過</a:t>
            </a:r>
            <a:r>
              <a:rPr lang="en-US" altLang="zh-TW" sz="2000" dirty="0">
                <a:cs typeface="Times New Roman" panose="02020603050405020304" pitchFamily="18" charset="0"/>
              </a:rPr>
              <a:t>50%</a:t>
            </a:r>
          </a:p>
          <a:p>
            <a:pPr>
              <a:lnSpc>
                <a:spcPts val="2500"/>
              </a:lnSpc>
            </a:pPr>
            <a:r>
              <a:rPr lang="en-US" altLang="zh-TW" sz="2000" dirty="0">
                <a:cs typeface="Times New Roman" panose="02020603050405020304" pitchFamily="18" charset="0"/>
              </a:rPr>
              <a:t>2.</a:t>
            </a:r>
            <a:r>
              <a:rPr lang="zh-TW" altLang="en-US" sz="2000" dirty="0">
                <a:cs typeface="Times New Roman" panose="02020603050405020304" pitchFamily="18" charset="0"/>
              </a:rPr>
              <a:t>鍍鋅鋼在約</a:t>
            </a:r>
            <a:r>
              <a:rPr lang="en-US" altLang="zh-TW" sz="2000" dirty="0">
                <a:cs typeface="Times New Roman" panose="02020603050405020304" pitchFamily="18" charset="0"/>
              </a:rPr>
              <a:t>200</a:t>
            </a:r>
            <a:r>
              <a:rPr lang="zh-TW" altLang="en-US" sz="2000" dirty="0">
                <a:cs typeface="Times New Roman" panose="02020603050405020304" pitchFamily="18" charset="0"/>
              </a:rPr>
              <a:t>小時出現紅銹，到約</a:t>
            </a:r>
            <a:r>
              <a:rPr lang="en-US" altLang="zh-TW" sz="2000" dirty="0">
                <a:cs typeface="Times New Roman" panose="02020603050405020304" pitchFamily="18" charset="0"/>
              </a:rPr>
              <a:t>360</a:t>
            </a:r>
            <a:r>
              <a:rPr lang="zh-TW" altLang="en-US" sz="2000" dirty="0">
                <a:cs typeface="Times New Roman" panose="02020603050405020304" pitchFamily="18" charset="0"/>
              </a:rPr>
              <a:t>小時紅銹所佔面積已超過</a:t>
            </a:r>
            <a:r>
              <a:rPr lang="en-US" altLang="zh-TW" sz="2000" dirty="0">
                <a:cs typeface="Times New Roman" panose="02020603050405020304" pitchFamily="18" charset="0"/>
              </a:rPr>
              <a:t>50%</a:t>
            </a:r>
          </a:p>
          <a:p>
            <a:pPr>
              <a:lnSpc>
                <a:spcPts val="2500"/>
              </a:lnSpc>
            </a:pPr>
            <a:r>
              <a:rPr lang="en-US" altLang="zh-TW" sz="2000" dirty="0">
                <a:cs typeface="Times New Roman" panose="02020603050405020304" pitchFamily="18" charset="0"/>
              </a:rPr>
              <a:t>3.</a:t>
            </a:r>
            <a:r>
              <a:rPr lang="zh-TW" altLang="en-US" sz="2000" dirty="0">
                <a:cs typeface="Times New Roman" panose="02020603050405020304" pitchFamily="18" charset="0"/>
              </a:rPr>
              <a:t>鎂鋁鋅在</a:t>
            </a:r>
            <a:r>
              <a:rPr lang="en-US" altLang="zh-TW" sz="2000" dirty="0">
                <a:cs typeface="Times New Roman" panose="02020603050405020304" pitchFamily="18" charset="0"/>
              </a:rPr>
              <a:t>120</a:t>
            </a:r>
            <a:r>
              <a:rPr lang="zh-TW" altLang="en-US" sz="2000" dirty="0">
                <a:cs typeface="Times New Roman" panose="02020603050405020304" pitchFamily="18" charset="0"/>
              </a:rPr>
              <a:t>小時出現白銹而佔面積不到</a:t>
            </a:r>
            <a:r>
              <a:rPr lang="en-US" altLang="zh-TW" sz="2000" dirty="0">
                <a:cs typeface="Times New Roman" panose="02020603050405020304" pitchFamily="18" charset="0"/>
              </a:rPr>
              <a:t>10%</a:t>
            </a:r>
          </a:p>
          <a:p>
            <a:pPr>
              <a:lnSpc>
                <a:spcPts val="2500"/>
              </a:lnSpc>
            </a:pPr>
            <a:r>
              <a:rPr lang="en-US" altLang="zh-TW" sz="2000" dirty="0">
                <a:cs typeface="Times New Roman" panose="02020603050405020304" pitchFamily="18" charset="0"/>
              </a:rPr>
              <a:t>4.</a:t>
            </a:r>
            <a:r>
              <a:rPr lang="zh-TW" altLang="en-US" sz="2000" dirty="0">
                <a:cs typeface="Times New Roman" panose="02020603050405020304" pitchFamily="18" charset="0"/>
              </a:rPr>
              <a:t>鎂鋁鋅在</a:t>
            </a:r>
            <a:r>
              <a:rPr lang="en-US" altLang="zh-TW" sz="2000" dirty="0">
                <a:cs typeface="Times New Roman" panose="02020603050405020304" pitchFamily="18" charset="0"/>
              </a:rPr>
              <a:t>360</a:t>
            </a:r>
            <a:r>
              <a:rPr lang="zh-TW" altLang="en-US" sz="2000" dirty="0">
                <a:cs typeface="Times New Roman" panose="02020603050405020304" pitchFamily="18" charset="0"/>
              </a:rPr>
              <a:t>小時並未出現紅銹</a:t>
            </a:r>
            <a:endParaRPr lang="en-US" altLang="zh-TW" sz="2000" dirty="0">
              <a:cs typeface="Times New Roman" panose="02020603050405020304" pitchFamily="18" charset="0"/>
            </a:endParaRPr>
          </a:p>
          <a:p>
            <a:pPr algn="ctr">
              <a:lnSpc>
                <a:spcPts val="2500"/>
              </a:lnSpc>
            </a:pPr>
            <a:r>
              <a:rPr lang="zh-TW" altLang="en-US" sz="2000" b="1" dirty="0">
                <a:solidFill>
                  <a:srgbClr val="0000FF"/>
                </a:solidFill>
                <a:cs typeface="Times New Roman" panose="02020603050405020304" pitchFamily="18" charset="0"/>
              </a:rPr>
              <a:t>可證實鎂鋁鋅鋼板抗腐蝕性優於現有常用材鍍鋅鋼板</a:t>
            </a:r>
            <a:endParaRPr lang="en-US" altLang="zh-TW" sz="2000" b="1" dirty="0">
              <a:solidFill>
                <a:srgbClr val="0000FF"/>
              </a:solidFill>
              <a:cs typeface="Times New Roman" panose="02020603050405020304" pitchFamily="18" charset="0"/>
            </a:endParaRPr>
          </a:p>
          <a:p>
            <a:pPr>
              <a:lnSpc>
                <a:spcPts val="2500"/>
              </a:lnSpc>
            </a:pPr>
            <a:endParaRPr lang="zh-TW" altLang="en-US" sz="2000" dirty="0">
              <a:cs typeface="Times New Roman" panose="02020603050405020304" pitchFamily="18" charset="0"/>
            </a:endParaRPr>
          </a:p>
        </p:txBody>
      </p:sp>
      <p:sp>
        <p:nvSpPr>
          <p:cNvPr id="11" name="圓角矩形 10"/>
          <p:cNvSpPr/>
          <p:nvPr/>
        </p:nvSpPr>
        <p:spPr>
          <a:xfrm>
            <a:off x="2421424" y="1225334"/>
            <a:ext cx="4204863" cy="453778"/>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b="1" dirty="0">
                <a:solidFill>
                  <a:srgbClr val="0000FF"/>
                </a:solidFill>
                <a:cs typeface="Times New Roman" pitchFamily="18" charset="0"/>
              </a:rPr>
              <a:t>結構材料之腐蝕分析</a:t>
            </a:r>
            <a:r>
              <a:rPr lang="en-US" altLang="zh-TW" sz="2400" b="1" dirty="0">
                <a:solidFill>
                  <a:srgbClr val="0000FF"/>
                </a:solidFill>
                <a:cs typeface="Times New Roman" pitchFamily="18" charset="0"/>
              </a:rPr>
              <a:t>(456HR)</a:t>
            </a:r>
            <a:endParaRPr lang="zh-TW" altLang="en-US" sz="2400" b="1" dirty="0">
              <a:solidFill>
                <a:srgbClr val="0000FF"/>
              </a:solidFill>
              <a:cs typeface="Times New Roman" pitchFamily="18" charset="0"/>
            </a:endParaRPr>
          </a:p>
        </p:txBody>
      </p:sp>
      <p:sp>
        <p:nvSpPr>
          <p:cNvPr id="18" name="標題 1">
            <a:extLst>
              <a:ext uri="{FF2B5EF4-FFF2-40B4-BE49-F238E27FC236}">
                <a16:creationId xmlns:a16="http://schemas.microsoft.com/office/drawing/2014/main" xmlns="" id="{8ADA1EA9-3E60-4785-A438-2463B9C2F9C9}"/>
              </a:ext>
            </a:extLst>
          </p:cNvPr>
          <p:cNvSpPr txBox="1">
            <a:spLocks/>
          </p:cNvSpPr>
          <p:nvPr/>
        </p:nvSpPr>
        <p:spPr>
          <a:xfrm>
            <a:off x="1265258" y="3734720"/>
            <a:ext cx="2962794" cy="343862"/>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zh-TW" altLang="en-US" sz="1800" b="1" dirty="0"/>
              <a:t>鍍鋅鋼原材與鹽霧試驗結果</a:t>
            </a:r>
            <a:endParaRPr lang="zh-TW" altLang="en-US" sz="1800" b="1" dirty="0">
              <a:cs typeface="Times New Roman" panose="02020603050405020304" pitchFamily="18" charset="0"/>
            </a:endParaRPr>
          </a:p>
        </p:txBody>
      </p:sp>
      <p:sp>
        <p:nvSpPr>
          <p:cNvPr id="19" name="標題 1">
            <a:extLst>
              <a:ext uri="{FF2B5EF4-FFF2-40B4-BE49-F238E27FC236}">
                <a16:creationId xmlns:a16="http://schemas.microsoft.com/office/drawing/2014/main" xmlns="" id="{8ADA1EA9-3E60-4785-A438-2463B9C2F9C9}"/>
              </a:ext>
            </a:extLst>
          </p:cNvPr>
          <p:cNvSpPr txBox="1">
            <a:spLocks/>
          </p:cNvSpPr>
          <p:nvPr/>
        </p:nvSpPr>
        <p:spPr>
          <a:xfrm>
            <a:off x="4523856" y="3717660"/>
            <a:ext cx="2962794" cy="343862"/>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zh-TW" altLang="en-US" sz="1800" b="1" dirty="0"/>
              <a:t>鎂鋁鋅原材與鹽霧試驗結果</a:t>
            </a:r>
            <a:endParaRPr lang="zh-TW" altLang="en-US" sz="1800" b="1" dirty="0">
              <a:cs typeface="Times New Roman" panose="02020603050405020304" pitchFamily="18" charset="0"/>
            </a:endParaRPr>
          </a:p>
        </p:txBody>
      </p:sp>
      <p:sp>
        <p:nvSpPr>
          <p:cNvPr id="5" name="文字方塊 4">
            <a:extLst>
              <a:ext uri="{FF2B5EF4-FFF2-40B4-BE49-F238E27FC236}">
                <a16:creationId xmlns:a16="http://schemas.microsoft.com/office/drawing/2014/main" xmlns="" id="{E8282EEB-E4FA-4532-B591-E62C101D5991}"/>
              </a:ext>
            </a:extLst>
          </p:cNvPr>
          <p:cNvSpPr txBox="1"/>
          <p:nvPr/>
        </p:nvSpPr>
        <p:spPr>
          <a:xfrm>
            <a:off x="625745" y="1643581"/>
            <a:ext cx="2941831" cy="400110"/>
          </a:xfrm>
          <a:prstGeom prst="rect">
            <a:avLst/>
          </a:prstGeom>
          <a:noFill/>
        </p:spPr>
        <p:txBody>
          <a:bodyPr wrap="none" rtlCol="0">
            <a:spAutoFit/>
          </a:bodyPr>
          <a:lstStyle/>
          <a:p>
            <a:r>
              <a:rPr lang="en-US" altLang="zh-TW" sz="2000" b="1" dirty="0">
                <a:solidFill>
                  <a:srgbClr val="0000FF"/>
                </a:solidFill>
              </a:rPr>
              <a:t>1.</a:t>
            </a:r>
            <a:r>
              <a:rPr lang="zh-TW" altLang="en-US" sz="2000" b="1" dirty="0">
                <a:solidFill>
                  <a:srgbClr val="0000FF"/>
                </a:solidFill>
              </a:rPr>
              <a:t>鎂鋁鋅和鍍鋅鋼的側面</a:t>
            </a:r>
          </a:p>
        </p:txBody>
      </p:sp>
      <p:sp>
        <p:nvSpPr>
          <p:cNvPr id="14" name="標題 1">
            <a:extLst>
              <a:ext uri="{FF2B5EF4-FFF2-40B4-BE49-F238E27FC236}">
                <a16:creationId xmlns:a16="http://schemas.microsoft.com/office/drawing/2014/main" xmlns="" id="{1E7DDD72-6BA3-48CB-ABF6-73167D931929}"/>
              </a:ext>
            </a:extLst>
          </p:cNvPr>
          <p:cNvSpPr>
            <a:spLocks noGrp="1"/>
          </p:cNvSpPr>
          <p:nvPr>
            <p:ph type="title"/>
          </p:nvPr>
        </p:nvSpPr>
        <p:spPr>
          <a:xfrm>
            <a:off x="619208" y="90183"/>
            <a:ext cx="7886700" cy="1325563"/>
          </a:xfrm>
        </p:spPr>
        <p:txBody>
          <a:bodyPr/>
          <a:lstStyle/>
          <a:p>
            <a:pPr marL="742950" indent="-742950" algn="ctr">
              <a:buFont typeface="+mj-ea"/>
              <a:buAutoNum type="ea1ChtPeriod" startAt="4"/>
            </a:pPr>
            <a:r>
              <a:rPr lang="zh-TW" altLang="en-US" dirty="0"/>
              <a:t>腐蝕分析</a:t>
            </a:r>
          </a:p>
        </p:txBody>
      </p:sp>
    </p:spTree>
    <p:extLst>
      <p:ext uri="{BB962C8B-B14F-4D97-AF65-F5344CB8AC3E}">
        <p14:creationId xmlns:p14="http://schemas.microsoft.com/office/powerpoint/2010/main" val="331423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52251AA3-A624-46FE-B3D2-A5C8582F9DA5}"/>
              </a:ext>
            </a:extLst>
          </p:cNvPr>
          <p:cNvSpPr>
            <a:spLocks noGrp="1"/>
          </p:cNvSpPr>
          <p:nvPr>
            <p:ph type="sldNum" sz="quarter" idx="12"/>
          </p:nvPr>
        </p:nvSpPr>
        <p:spPr/>
        <p:txBody>
          <a:bodyPr/>
          <a:lstStyle/>
          <a:p>
            <a:fld id="{1F220689-AEDA-4305-92BB-0F5DD1CAE180}" type="slidenum">
              <a:rPr lang="zh-TW" altLang="en-US" smtClean="0"/>
              <a:t>44</a:t>
            </a:fld>
            <a:endParaRPr lang="zh-TW" altLang="en-US"/>
          </a:p>
        </p:txBody>
      </p:sp>
      <p:pic>
        <p:nvPicPr>
          <p:cNvPr id="3" name="圖片 2">
            <a:extLst>
              <a:ext uri="{FF2B5EF4-FFF2-40B4-BE49-F238E27FC236}">
                <a16:creationId xmlns:a16="http://schemas.microsoft.com/office/drawing/2014/main" xmlns="" id="{57DF1AF3-C5B2-44FC-B4DF-92EB8C3D61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356" r="32482" b="5824"/>
          <a:stretch/>
        </p:blipFill>
        <p:spPr>
          <a:xfrm rot="16200000">
            <a:off x="3881567" y="-353701"/>
            <a:ext cx="1769533" cy="4261577"/>
          </a:xfrm>
          <a:prstGeom prst="rect">
            <a:avLst/>
          </a:prstGeom>
        </p:spPr>
      </p:pic>
      <p:sp>
        <p:nvSpPr>
          <p:cNvPr id="4" name="標題 1">
            <a:extLst>
              <a:ext uri="{FF2B5EF4-FFF2-40B4-BE49-F238E27FC236}">
                <a16:creationId xmlns:a16="http://schemas.microsoft.com/office/drawing/2014/main" xmlns="" id="{D558963C-9831-404B-BB76-293700BEA48E}"/>
              </a:ext>
            </a:extLst>
          </p:cNvPr>
          <p:cNvSpPr txBox="1">
            <a:spLocks/>
          </p:cNvSpPr>
          <p:nvPr/>
        </p:nvSpPr>
        <p:spPr>
          <a:xfrm>
            <a:off x="3151250" y="2487330"/>
            <a:ext cx="3287650" cy="576685"/>
          </a:xfrm>
          <a:prstGeom prst="rect">
            <a:avLst/>
          </a:prstGeom>
        </p:spPr>
        <p:style>
          <a:lnRef idx="1">
            <a:schemeClr val="accent4"/>
          </a:lnRef>
          <a:fillRef idx="2">
            <a:schemeClr val="accent4"/>
          </a:fillRef>
          <a:effectRef idx="1">
            <a:schemeClr val="accent4"/>
          </a:effectRef>
          <a:fontRef idx="minor">
            <a:schemeClr val="dk1"/>
          </a:fontRef>
        </p:style>
        <p:txBody>
          <a:bodyPr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zh-TW" altLang="en-US" sz="1800" b="1" dirty="0">
                <a:cs typeface="Times New Roman" panose="02020603050405020304" pitchFamily="18" charset="0"/>
              </a:rPr>
              <a:t>不同組螺絲與自攻螺栓的比較</a:t>
            </a:r>
          </a:p>
        </p:txBody>
      </p:sp>
      <p:sp>
        <p:nvSpPr>
          <p:cNvPr id="5" name="文字方塊 4">
            <a:extLst>
              <a:ext uri="{FF2B5EF4-FFF2-40B4-BE49-F238E27FC236}">
                <a16:creationId xmlns:a16="http://schemas.microsoft.com/office/drawing/2014/main" xmlns="" id="{0298D11E-A37C-475B-9DFD-C6AF0C4C9400}"/>
              </a:ext>
            </a:extLst>
          </p:cNvPr>
          <p:cNvSpPr txBox="1"/>
          <p:nvPr/>
        </p:nvSpPr>
        <p:spPr>
          <a:xfrm>
            <a:off x="1035875" y="3429000"/>
            <a:ext cx="7518400" cy="2862322"/>
          </a:xfrm>
          <a:prstGeom prst="rect">
            <a:avLst/>
          </a:prstGeom>
          <a:noFill/>
        </p:spPr>
        <p:txBody>
          <a:bodyPr wrap="square" rtlCol="0">
            <a:spAutoFit/>
          </a:bodyPr>
          <a:lstStyle/>
          <a:p>
            <a:r>
              <a:rPr lang="en-US" altLang="zh-TW" sz="2000" dirty="0">
                <a:cs typeface="Times New Roman" panose="02020603050405020304" pitchFamily="18" charset="0"/>
              </a:rPr>
              <a:t>1.</a:t>
            </a:r>
            <a:r>
              <a:rPr lang="zh-TW" altLang="en-US" sz="2000" dirty="0">
                <a:cs typeface="Times New Roman" panose="02020603050405020304" pitchFamily="18" charset="0"/>
              </a:rPr>
              <a:t>不同材料的螺絲與螺紋部分皆有出現腐蝕狀況</a:t>
            </a:r>
            <a:endParaRPr lang="en-US" altLang="zh-TW" sz="2000" dirty="0">
              <a:cs typeface="Times New Roman" panose="02020603050405020304" pitchFamily="18" charset="0"/>
            </a:endParaRPr>
          </a:p>
          <a:p>
            <a:r>
              <a:rPr lang="en-US" altLang="zh-TW" sz="2000" dirty="0">
                <a:cs typeface="Times New Roman" panose="02020603050405020304" pitchFamily="18" charset="0"/>
              </a:rPr>
              <a:t>2.</a:t>
            </a:r>
            <a:r>
              <a:rPr lang="zh-TW" altLang="en-US" sz="2000" dirty="0">
                <a:cs typeface="Times New Roman" panose="02020603050405020304" pitchFamily="18" charset="0"/>
              </a:rPr>
              <a:t>鍍鋅螺栓內部腐蝕比不銹鋼螺栓更嚴重</a:t>
            </a:r>
            <a:endParaRPr lang="en-US" altLang="zh-TW" sz="2000" dirty="0">
              <a:cs typeface="Times New Roman" panose="02020603050405020304" pitchFamily="18" charset="0"/>
            </a:endParaRPr>
          </a:p>
          <a:p>
            <a:r>
              <a:rPr lang="en-US" altLang="zh-TW" sz="2000" dirty="0">
                <a:cs typeface="Times New Roman" panose="02020603050405020304" pitchFamily="18" charset="0"/>
              </a:rPr>
              <a:t>3.</a:t>
            </a:r>
            <a:r>
              <a:rPr lang="zh-TW" altLang="en-US" sz="2000" dirty="0">
                <a:cs typeface="Times New Roman" panose="02020603050405020304" pitchFamily="18" charset="0"/>
              </a:rPr>
              <a:t>鍍鋅的螺栓</a:t>
            </a:r>
            <a:r>
              <a:rPr lang="en-US" altLang="zh-TW" sz="2000" dirty="0">
                <a:cs typeface="Times New Roman" panose="02020603050405020304" pitchFamily="18" charset="0"/>
              </a:rPr>
              <a:t>120</a:t>
            </a:r>
            <a:r>
              <a:rPr lang="zh-TW" altLang="en-US" sz="2000" dirty="0">
                <a:cs typeface="Times New Roman" panose="02020603050405020304" pitchFamily="18" charset="0"/>
              </a:rPr>
              <a:t>小時就有銹斑形成</a:t>
            </a:r>
            <a:endParaRPr lang="en-US" altLang="zh-TW" sz="2000" dirty="0">
              <a:cs typeface="Times New Roman" panose="02020603050405020304" pitchFamily="18" charset="0"/>
            </a:endParaRPr>
          </a:p>
          <a:p>
            <a:r>
              <a:rPr lang="en-US" altLang="zh-TW" sz="2000" dirty="0">
                <a:cs typeface="Times New Roman" panose="02020603050405020304" pitchFamily="18" charset="0"/>
              </a:rPr>
              <a:t>3.</a:t>
            </a:r>
            <a:r>
              <a:rPr lang="zh-TW" altLang="en-US" sz="2000" dirty="0">
                <a:cs typeface="Times New Roman" panose="02020603050405020304" pitchFamily="18" charset="0"/>
              </a:rPr>
              <a:t>不銹鋼的螺栓做到</a:t>
            </a:r>
            <a:r>
              <a:rPr lang="en-US" altLang="zh-TW" sz="2000" dirty="0">
                <a:cs typeface="Times New Roman" panose="02020603050405020304" pitchFamily="18" charset="0"/>
              </a:rPr>
              <a:t>456</a:t>
            </a:r>
            <a:r>
              <a:rPr lang="zh-TW" altLang="en-US" sz="2000" dirty="0">
                <a:cs typeface="Times New Roman" panose="02020603050405020304" pitchFamily="18" charset="0"/>
              </a:rPr>
              <a:t>小時都未有反應</a:t>
            </a:r>
            <a:endParaRPr lang="en-US" altLang="zh-TW" sz="2000" dirty="0">
              <a:cs typeface="Times New Roman" panose="02020603050405020304" pitchFamily="18" charset="0"/>
            </a:endParaRPr>
          </a:p>
          <a:p>
            <a:pPr algn="ctr"/>
            <a:r>
              <a:rPr lang="zh-TW" altLang="en-US" sz="2000" b="1" dirty="0">
                <a:solidFill>
                  <a:srgbClr val="0000FF"/>
                </a:solidFill>
                <a:cs typeface="Times New Roman" panose="02020603050405020304" pitchFamily="18" charset="0"/>
              </a:rPr>
              <a:t>可證實不銹鋼螺栓抗腐蝕性優於鍍鋅螺栓</a:t>
            </a:r>
          </a:p>
          <a:p>
            <a:r>
              <a:rPr lang="en-US" altLang="zh-TW" sz="2000" dirty="0">
                <a:cs typeface="Times New Roman" panose="02020603050405020304" pitchFamily="18" charset="0"/>
              </a:rPr>
              <a:t>4.</a:t>
            </a:r>
            <a:r>
              <a:rPr lang="zh-TW" altLang="en-US" sz="2000" dirty="0">
                <a:cs typeface="Times New Roman" panose="02020603050405020304" pitchFamily="18" charset="0"/>
              </a:rPr>
              <a:t> 電鍍鋅自攻螺絲</a:t>
            </a:r>
            <a:r>
              <a:rPr lang="en-US" altLang="zh-TW" sz="2000" dirty="0">
                <a:cs typeface="Times New Roman" panose="02020603050405020304" pitchFamily="18" charset="0"/>
              </a:rPr>
              <a:t>168</a:t>
            </a:r>
            <a:r>
              <a:rPr lang="zh-TW" altLang="en-US" sz="2000" dirty="0">
                <a:cs typeface="Times New Roman" panose="02020603050405020304" pitchFamily="18" charset="0"/>
              </a:rPr>
              <a:t>小時出現銹蝕</a:t>
            </a:r>
            <a:endParaRPr lang="en-US" altLang="zh-TW" sz="2000" dirty="0">
              <a:cs typeface="Times New Roman" panose="02020603050405020304" pitchFamily="18" charset="0"/>
            </a:endParaRPr>
          </a:p>
          <a:p>
            <a:r>
              <a:rPr lang="en-US" altLang="zh-TW" sz="2000" dirty="0">
                <a:cs typeface="Times New Roman" panose="02020603050405020304" pitchFamily="18" charset="0"/>
              </a:rPr>
              <a:t>5.</a:t>
            </a:r>
            <a:r>
              <a:rPr lang="zh-TW" altLang="en-US" sz="2000" dirty="0">
                <a:cs typeface="Times New Roman" panose="02020603050405020304" pitchFamily="18" charset="0"/>
              </a:rPr>
              <a:t>不銹鋼自攻螺絲</a:t>
            </a:r>
            <a:r>
              <a:rPr lang="en-US" altLang="zh-TW" sz="2000" dirty="0">
                <a:cs typeface="Times New Roman" panose="02020603050405020304" pitchFamily="18" charset="0"/>
              </a:rPr>
              <a:t>288</a:t>
            </a:r>
            <a:r>
              <a:rPr lang="zh-TW" altLang="en-US" sz="2000" dirty="0">
                <a:cs typeface="Times New Roman" panose="02020603050405020304" pitchFamily="18" charset="0"/>
              </a:rPr>
              <a:t>小時才出現銹蝕</a:t>
            </a:r>
          </a:p>
          <a:p>
            <a:r>
              <a:rPr lang="zh-TW" altLang="en-US" sz="2000" dirty="0">
                <a:cs typeface="Times New Roman" panose="02020603050405020304" pitchFamily="18" charset="0"/>
              </a:rPr>
              <a:t>關於墊片的部分，不同的墊片會有腐蝕差異，觀察螺絲周圍</a:t>
            </a:r>
          </a:p>
          <a:p>
            <a:pPr algn="ctr"/>
            <a:r>
              <a:rPr lang="zh-TW" altLang="en-US" sz="2000" b="1" dirty="0">
                <a:solidFill>
                  <a:srgbClr val="0000FF"/>
                </a:solidFill>
                <a:cs typeface="Times New Roman" panose="02020603050405020304" pitchFamily="18" charset="0"/>
              </a:rPr>
              <a:t>證實不鏽鋼自攻螺絲抗腐蝕優於電鍍鋅自攻螺絲</a:t>
            </a:r>
            <a:endParaRPr lang="en-US" altLang="zh-TW" sz="2000" b="1" dirty="0">
              <a:solidFill>
                <a:srgbClr val="0000FF"/>
              </a:solidFill>
              <a:cs typeface="Times New Roman" panose="02020603050405020304" pitchFamily="18" charset="0"/>
            </a:endParaRPr>
          </a:p>
        </p:txBody>
      </p:sp>
      <p:sp>
        <p:nvSpPr>
          <p:cNvPr id="6" name="矩形 5">
            <a:extLst>
              <a:ext uri="{FF2B5EF4-FFF2-40B4-BE49-F238E27FC236}">
                <a16:creationId xmlns:a16="http://schemas.microsoft.com/office/drawing/2014/main" xmlns="" id="{2E85604D-EAAB-4275-810E-7B63A68C0E08}"/>
              </a:ext>
            </a:extLst>
          </p:cNvPr>
          <p:cNvSpPr/>
          <p:nvPr/>
        </p:nvSpPr>
        <p:spPr>
          <a:xfrm>
            <a:off x="658505" y="254636"/>
            <a:ext cx="2941831" cy="400110"/>
          </a:xfrm>
          <a:prstGeom prst="rect">
            <a:avLst/>
          </a:prstGeom>
        </p:spPr>
        <p:txBody>
          <a:bodyPr wrap="none">
            <a:spAutoFit/>
          </a:bodyPr>
          <a:lstStyle/>
          <a:p>
            <a:r>
              <a:rPr lang="en-US" altLang="zh-TW" sz="2000" b="1" dirty="0">
                <a:solidFill>
                  <a:srgbClr val="0000FF"/>
                </a:solidFill>
              </a:rPr>
              <a:t>2.</a:t>
            </a:r>
            <a:r>
              <a:rPr lang="zh-TW" altLang="en-US" sz="2000" b="1" dirty="0">
                <a:solidFill>
                  <a:srgbClr val="0000FF"/>
                </a:solidFill>
              </a:rPr>
              <a:t>不同組螺絲與自攻螺栓</a:t>
            </a:r>
          </a:p>
        </p:txBody>
      </p:sp>
    </p:spTree>
    <p:extLst>
      <p:ext uri="{BB962C8B-B14F-4D97-AF65-F5344CB8AC3E}">
        <p14:creationId xmlns:p14="http://schemas.microsoft.com/office/powerpoint/2010/main" val="2991987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0A510E80-2B3E-46C0-BE32-07EE830422F7}"/>
              </a:ext>
            </a:extLst>
          </p:cNvPr>
          <p:cNvSpPr>
            <a:spLocks noGrp="1"/>
          </p:cNvSpPr>
          <p:nvPr>
            <p:ph type="sldNum" sz="quarter" idx="12"/>
          </p:nvPr>
        </p:nvSpPr>
        <p:spPr/>
        <p:txBody>
          <a:bodyPr/>
          <a:lstStyle/>
          <a:p>
            <a:fld id="{1F220689-AEDA-4305-92BB-0F5DD1CAE180}" type="slidenum">
              <a:rPr lang="zh-TW" altLang="en-US" smtClean="0"/>
              <a:t>45</a:t>
            </a:fld>
            <a:endParaRPr lang="zh-TW" altLang="en-US"/>
          </a:p>
        </p:txBody>
      </p:sp>
      <p:sp>
        <p:nvSpPr>
          <p:cNvPr id="3" name="矩形 2">
            <a:extLst>
              <a:ext uri="{FF2B5EF4-FFF2-40B4-BE49-F238E27FC236}">
                <a16:creationId xmlns:a16="http://schemas.microsoft.com/office/drawing/2014/main" xmlns="" id="{0D04975A-3587-46F2-ABD9-13446AF30284}"/>
              </a:ext>
            </a:extLst>
          </p:cNvPr>
          <p:cNvSpPr/>
          <p:nvPr/>
        </p:nvSpPr>
        <p:spPr>
          <a:xfrm>
            <a:off x="658505" y="254636"/>
            <a:ext cx="2941831" cy="400110"/>
          </a:xfrm>
          <a:prstGeom prst="rect">
            <a:avLst/>
          </a:prstGeom>
        </p:spPr>
        <p:txBody>
          <a:bodyPr wrap="none">
            <a:spAutoFit/>
          </a:bodyPr>
          <a:lstStyle/>
          <a:p>
            <a:r>
              <a:rPr lang="en-US" altLang="zh-TW" sz="2000" b="1" dirty="0">
                <a:solidFill>
                  <a:srgbClr val="0000FF"/>
                </a:solidFill>
              </a:rPr>
              <a:t>3.</a:t>
            </a:r>
            <a:r>
              <a:rPr lang="zh-TW" altLang="en-US" sz="2000" b="1" dirty="0">
                <a:solidFill>
                  <a:srgbClr val="0000FF"/>
                </a:solidFill>
              </a:rPr>
              <a:t>有無噴塗冷鍍鋅的切面</a:t>
            </a:r>
          </a:p>
        </p:txBody>
      </p:sp>
      <p:pic>
        <p:nvPicPr>
          <p:cNvPr id="5" name="圖片 4">
            <a:extLst>
              <a:ext uri="{FF2B5EF4-FFF2-40B4-BE49-F238E27FC236}">
                <a16:creationId xmlns:a16="http://schemas.microsoft.com/office/drawing/2014/main" xmlns="" id="{ED78FD75-412B-43C2-B8BD-DB947A0FF31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70" r="48781" b="56691"/>
          <a:stretch/>
        </p:blipFill>
        <p:spPr>
          <a:xfrm>
            <a:off x="1724024" y="1086546"/>
            <a:ext cx="1525143" cy="1796354"/>
          </a:xfrm>
          <a:prstGeom prst="rect">
            <a:avLst/>
          </a:prstGeom>
        </p:spPr>
      </p:pic>
      <p:pic>
        <p:nvPicPr>
          <p:cNvPr id="6" name="圖片 5">
            <a:extLst>
              <a:ext uri="{FF2B5EF4-FFF2-40B4-BE49-F238E27FC236}">
                <a16:creationId xmlns:a16="http://schemas.microsoft.com/office/drawing/2014/main" xmlns="" id="{A98E3461-3EC0-44E4-885B-1BD15FED5F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89" t="51506" r="49862" b="5185"/>
          <a:stretch/>
        </p:blipFill>
        <p:spPr>
          <a:xfrm>
            <a:off x="5523609" y="1086546"/>
            <a:ext cx="1525143" cy="1796354"/>
          </a:xfrm>
          <a:prstGeom prst="rect">
            <a:avLst/>
          </a:prstGeom>
        </p:spPr>
      </p:pic>
      <p:sp>
        <p:nvSpPr>
          <p:cNvPr id="8" name="標題 1">
            <a:extLst>
              <a:ext uri="{FF2B5EF4-FFF2-40B4-BE49-F238E27FC236}">
                <a16:creationId xmlns:a16="http://schemas.microsoft.com/office/drawing/2014/main" xmlns="" id="{27127505-D4E8-4046-B6DD-C80A68B18B54}"/>
              </a:ext>
            </a:extLst>
          </p:cNvPr>
          <p:cNvSpPr txBox="1">
            <a:spLocks/>
          </p:cNvSpPr>
          <p:nvPr/>
        </p:nvSpPr>
        <p:spPr>
          <a:xfrm>
            <a:off x="781874" y="2729495"/>
            <a:ext cx="3287650" cy="576685"/>
          </a:xfrm>
          <a:prstGeom prst="rect">
            <a:avLst/>
          </a:prstGeom>
        </p:spPr>
        <p:style>
          <a:lnRef idx="1">
            <a:schemeClr val="accent4"/>
          </a:lnRef>
          <a:fillRef idx="2">
            <a:schemeClr val="accent4"/>
          </a:fillRef>
          <a:effectRef idx="1">
            <a:schemeClr val="accent4"/>
          </a:effectRef>
          <a:fontRef idx="minor">
            <a:schemeClr val="dk1"/>
          </a:fontRef>
        </p:style>
        <p:txBody>
          <a:bodyPr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zh-TW" altLang="en-US" sz="1800" b="1" dirty="0">
                <a:cs typeface="Times New Roman" panose="02020603050405020304" pitchFamily="18" charset="0"/>
              </a:rPr>
              <a:t>有塗覆冷鍍鋅的切面</a:t>
            </a:r>
          </a:p>
        </p:txBody>
      </p:sp>
      <p:sp>
        <p:nvSpPr>
          <p:cNvPr id="9" name="標題 1">
            <a:extLst>
              <a:ext uri="{FF2B5EF4-FFF2-40B4-BE49-F238E27FC236}">
                <a16:creationId xmlns:a16="http://schemas.microsoft.com/office/drawing/2014/main" xmlns="" id="{8754938F-B784-4843-BCE0-42A0E73FEA5D}"/>
              </a:ext>
            </a:extLst>
          </p:cNvPr>
          <p:cNvSpPr txBox="1">
            <a:spLocks/>
          </p:cNvSpPr>
          <p:nvPr/>
        </p:nvSpPr>
        <p:spPr>
          <a:xfrm>
            <a:off x="4579174" y="2729495"/>
            <a:ext cx="3287650" cy="576685"/>
          </a:xfrm>
          <a:prstGeom prst="rect">
            <a:avLst/>
          </a:prstGeom>
        </p:spPr>
        <p:style>
          <a:lnRef idx="1">
            <a:schemeClr val="accent4"/>
          </a:lnRef>
          <a:fillRef idx="2">
            <a:schemeClr val="accent4"/>
          </a:fillRef>
          <a:effectRef idx="1">
            <a:schemeClr val="accent4"/>
          </a:effectRef>
          <a:fontRef idx="minor">
            <a:schemeClr val="dk1"/>
          </a:fontRef>
        </p:style>
        <p:txBody>
          <a:bodyPr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zh-TW" altLang="en-US" sz="1800" b="1" dirty="0">
                <a:cs typeface="Times New Roman" panose="02020603050405020304" pitchFamily="18" charset="0"/>
              </a:rPr>
              <a:t>無塗覆冷鍍鋅的切面</a:t>
            </a:r>
          </a:p>
        </p:txBody>
      </p:sp>
      <p:sp>
        <p:nvSpPr>
          <p:cNvPr id="11" name="橢圓 10">
            <a:extLst>
              <a:ext uri="{FF2B5EF4-FFF2-40B4-BE49-F238E27FC236}">
                <a16:creationId xmlns:a16="http://schemas.microsoft.com/office/drawing/2014/main" xmlns="" id="{8E5B4A12-7F0F-4CFF-B91D-684195E8CFA1}"/>
              </a:ext>
            </a:extLst>
          </p:cNvPr>
          <p:cNvSpPr/>
          <p:nvPr/>
        </p:nvSpPr>
        <p:spPr>
          <a:xfrm>
            <a:off x="5676900" y="1289418"/>
            <a:ext cx="333375" cy="425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xmlns="" id="{052A5106-5851-4719-AD21-6A9D8B4E3645}"/>
              </a:ext>
            </a:extLst>
          </p:cNvPr>
          <p:cNvSpPr txBox="1"/>
          <p:nvPr/>
        </p:nvSpPr>
        <p:spPr>
          <a:xfrm>
            <a:off x="1035875" y="3429000"/>
            <a:ext cx="7518400" cy="1938992"/>
          </a:xfrm>
          <a:prstGeom prst="rect">
            <a:avLst/>
          </a:prstGeom>
          <a:noFill/>
        </p:spPr>
        <p:txBody>
          <a:bodyPr wrap="square" rtlCol="0">
            <a:spAutoFit/>
          </a:bodyPr>
          <a:lstStyle/>
          <a:p>
            <a:r>
              <a:rPr lang="en-US" altLang="zh-TW" sz="2000" dirty="0">
                <a:cs typeface="Times New Roman" panose="02020603050405020304" pitchFamily="18" charset="0"/>
              </a:rPr>
              <a:t>1.</a:t>
            </a:r>
            <a:r>
              <a:rPr lang="zh-TW" altLang="en-US" sz="2000" dirty="0">
                <a:cs typeface="Times New Roman" panose="02020603050405020304" pitchFamily="18" charset="0"/>
              </a:rPr>
              <a:t>無塗冷鍍鋅的切面有部分處無產生白銹於表面</a:t>
            </a:r>
            <a:endParaRPr lang="en-US" altLang="zh-TW" sz="2000" dirty="0">
              <a:cs typeface="Times New Roman" panose="02020603050405020304" pitchFamily="18" charset="0"/>
            </a:endParaRPr>
          </a:p>
          <a:p>
            <a:r>
              <a:rPr lang="en-US" altLang="zh-TW" sz="2000" dirty="0">
                <a:cs typeface="Times New Roman" panose="02020603050405020304" pitchFamily="18" charset="0"/>
              </a:rPr>
              <a:t>2.</a:t>
            </a:r>
            <a:r>
              <a:rPr lang="zh-TW" altLang="en-US" sz="2000" dirty="0">
                <a:cs typeface="Times New Roman" panose="02020603050405020304" pitchFamily="18" charset="0"/>
              </a:rPr>
              <a:t>無塗冷鍍鋅的切面直接出現紅銹</a:t>
            </a:r>
            <a:endParaRPr lang="en-US" altLang="zh-TW" sz="2000" dirty="0">
              <a:cs typeface="Times New Roman" panose="02020603050405020304" pitchFamily="18" charset="0"/>
            </a:endParaRPr>
          </a:p>
          <a:p>
            <a:r>
              <a:rPr lang="en-US" altLang="zh-TW" sz="2000" dirty="0">
                <a:cs typeface="Times New Roman" panose="02020603050405020304" pitchFamily="18" charset="0"/>
              </a:rPr>
              <a:t>3.</a:t>
            </a:r>
            <a:r>
              <a:rPr lang="zh-TW" altLang="en-US" sz="2000" dirty="0">
                <a:cs typeface="Times New Roman" panose="02020603050405020304" pitchFamily="18" charset="0"/>
              </a:rPr>
              <a:t>有塗覆冷鍍鋅幾乎整個切面都產生白銹覆蓋，反而沒有紅銹形成</a:t>
            </a:r>
            <a:endParaRPr lang="en-US" altLang="zh-TW" sz="2000" dirty="0">
              <a:cs typeface="Times New Roman" panose="02020603050405020304" pitchFamily="18" charset="0"/>
            </a:endParaRPr>
          </a:p>
          <a:p>
            <a:pPr algn="ctr"/>
            <a:r>
              <a:rPr lang="zh-TW" altLang="en-US" sz="2000" b="1" dirty="0">
                <a:solidFill>
                  <a:srgbClr val="0000FF"/>
                </a:solidFill>
                <a:cs typeface="Times New Roman" panose="02020603050405020304" pitchFamily="18" charset="0"/>
              </a:rPr>
              <a:t>有塗覆冷鍍鋅的防蝕效果較優於無塗覆冷鍍鋅的切面</a:t>
            </a:r>
            <a:endParaRPr lang="en-US" altLang="zh-TW" sz="2000" b="1" dirty="0">
              <a:solidFill>
                <a:srgbClr val="0000FF"/>
              </a:solidFill>
              <a:cs typeface="Times New Roman" panose="02020603050405020304" pitchFamily="18" charset="0"/>
            </a:endParaRPr>
          </a:p>
          <a:p>
            <a:endParaRPr lang="en-US" altLang="zh-TW" sz="2000" dirty="0">
              <a:cs typeface="Times New Roman" panose="02020603050405020304" pitchFamily="18" charset="0"/>
            </a:endParaRPr>
          </a:p>
          <a:p>
            <a:endParaRPr lang="en-US" altLang="zh-TW" sz="2000" dirty="0">
              <a:cs typeface="Times New Roman" panose="02020603050405020304" pitchFamily="18" charset="0"/>
            </a:endParaRPr>
          </a:p>
        </p:txBody>
      </p:sp>
    </p:spTree>
    <p:extLst>
      <p:ext uri="{BB962C8B-B14F-4D97-AF65-F5344CB8AC3E}">
        <p14:creationId xmlns:p14="http://schemas.microsoft.com/office/powerpoint/2010/main" val="3241273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28D6498F-FA24-4E8D-9D5A-0C8998550DED}"/>
              </a:ext>
            </a:extLst>
          </p:cNvPr>
          <p:cNvSpPr>
            <a:spLocks noGrp="1"/>
          </p:cNvSpPr>
          <p:nvPr>
            <p:ph type="sldNum" sz="quarter" idx="12"/>
          </p:nvPr>
        </p:nvSpPr>
        <p:spPr/>
        <p:txBody>
          <a:bodyPr/>
          <a:lstStyle/>
          <a:p>
            <a:fld id="{1F220689-AEDA-4305-92BB-0F5DD1CAE180}" type="slidenum">
              <a:rPr lang="zh-TW" altLang="en-US" smtClean="0"/>
              <a:t>46</a:t>
            </a:fld>
            <a:endParaRPr lang="zh-TW" altLang="en-US"/>
          </a:p>
        </p:txBody>
      </p:sp>
      <p:pic>
        <p:nvPicPr>
          <p:cNvPr id="4" name="圖片 3">
            <a:extLst>
              <a:ext uri="{FF2B5EF4-FFF2-40B4-BE49-F238E27FC236}">
                <a16:creationId xmlns:a16="http://schemas.microsoft.com/office/drawing/2014/main" xmlns="" id="{79D7F921-21F8-4F09-9A40-99DFC2699F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874" t="21073" b="33103"/>
          <a:stretch/>
        </p:blipFill>
        <p:spPr>
          <a:xfrm rot="10800000">
            <a:off x="5002926" y="1303282"/>
            <a:ext cx="2564524" cy="1870227"/>
          </a:xfrm>
          <a:prstGeom prst="rect">
            <a:avLst/>
          </a:prstGeom>
        </p:spPr>
      </p:pic>
      <p:pic>
        <p:nvPicPr>
          <p:cNvPr id="5" name="圖片 4">
            <a:extLst>
              <a:ext uri="{FF2B5EF4-FFF2-40B4-BE49-F238E27FC236}">
                <a16:creationId xmlns:a16="http://schemas.microsoft.com/office/drawing/2014/main" xmlns="" id="{B85A4772-B186-4BBE-86F2-5B2697E326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17" t="21073" r="48188" b="33103"/>
          <a:stretch/>
        </p:blipFill>
        <p:spPr>
          <a:xfrm rot="10800000">
            <a:off x="1570743" y="1384723"/>
            <a:ext cx="2764220" cy="1870227"/>
          </a:xfrm>
          <a:prstGeom prst="rect">
            <a:avLst/>
          </a:prstGeom>
        </p:spPr>
      </p:pic>
      <p:sp>
        <p:nvSpPr>
          <p:cNvPr id="6" name="標題 1">
            <a:extLst>
              <a:ext uri="{FF2B5EF4-FFF2-40B4-BE49-F238E27FC236}">
                <a16:creationId xmlns:a16="http://schemas.microsoft.com/office/drawing/2014/main" xmlns="" id="{8DBE4E5D-C53D-4D3A-8A3E-5BC8D613AE15}"/>
              </a:ext>
            </a:extLst>
          </p:cNvPr>
          <p:cNvSpPr txBox="1">
            <a:spLocks/>
          </p:cNvSpPr>
          <p:nvPr/>
        </p:nvSpPr>
        <p:spPr>
          <a:xfrm>
            <a:off x="1894607" y="3055254"/>
            <a:ext cx="2246469" cy="576685"/>
          </a:xfrm>
          <a:prstGeom prst="rect">
            <a:avLst/>
          </a:prstGeom>
        </p:spPr>
        <p:style>
          <a:lnRef idx="1">
            <a:schemeClr val="accent4"/>
          </a:lnRef>
          <a:fillRef idx="2">
            <a:schemeClr val="accent4"/>
          </a:fillRef>
          <a:effectRef idx="1">
            <a:schemeClr val="accent4"/>
          </a:effectRef>
          <a:fontRef idx="minor">
            <a:schemeClr val="dk1"/>
          </a:fontRef>
        </p:style>
        <p:txBody>
          <a:bodyPr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zh-TW" altLang="en-US" sz="1800" b="1" dirty="0">
                <a:cs typeface="Times New Roman" panose="02020603050405020304" pitchFamily="18" charset="0"/>
              </a:rPr>
              <a:t>鍍鋅鋼斷面</a:t>
            </a:r>
          </a:p>
        </p:txBody>
      </p:sp>
      <p:sp>
        <p:nvSpPr>
          <p:cNvPr id="7" name="標題 1">
            <a:extLst>
              <a:ext uri="{FF2B5EF4-FFF2-40B4-BE49-F238E27FC236}">
                <a16:creationId xmlns:a16="http://schemas.microsoft.com/office/drawing/2014/main" xmlns="" id="{1BAE35E9-B54D-4CCF-9B1C-1F5513BBFB99}"/>
              </a:ext>
            </a:extLst>
          </p:cNvPr>
          <p:cNvSpPr txBox="1">
            <a:spLocks/>
          </p:cNvSpPr>
          <p:nvPr/>
        </p:nvSpPr>
        <p:spPr>
          <a:xfrm>
            <a:off x="5161953" y="3055253"/>
            <a:ext cx="2246469" cy="576685"/>
          </a:xfrm>
          <a:prstGeom prst="rect">
            <a:avLst/>
          </a:prstGeom>
        </p:spPr>
        <p:style>
          <a:lnRef idx="1">
            <a:schemeClr val="accent4"/>
          </a:lnRef>
          <a:fillRef idx="2">
            <a:schemeClr val="accent4"/>
          </a:fillRef>
          <a:effectRef idx="1">
            <a:schemeClr val="accent4"/>
          </a:effectRef>
          <a:fontRef idx="minor">
            <a:schemeClr val="dk1"/>
          </a:fontRef>
        </p:style>
        <p:txBody>
          <a:bodyPr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zh-TW" altLang="en-US" sz="1800" b="1" dirty="0">
                <a:cs typeface="Times New Roman" panose="02020603050405020304" pitchFamily="18" charset="0"/>
              </a:rPr>
              <a:t>鎂鋁鋅斷面</a:t>
            </a:r>
          </a:p>
        </p:txBody>
      </p:sp>
      <p:sp>
        <p:nvSpPr>
          <p:cNvPr id="8" name="矩形 7">
            <a:extLst>
              <a:ext uri="{FF2B5EF4-FFF2-40B4-BE49-F238E27FC236}">
                <a16:creationId xmlns:a16="http://schemas.microsoft.com/office/drawing/2014/main" xmlns="" id="{37681301-93DC-4528-9675-8B65FA099256}"/>
              </a:ext>
            </a:extLst>
          </p:cNvPr>
          <p:cNvSpPr/>
          <p:nvPr/>
        </p:nvSpPr>
        <p:spPr>
          <a:xfrm>
            <a:off x="658505" y="254636"/>
            <a:ext cx="2813591" cy="400110"/>
          </a:xfrm>
          <a:prstGeom prst="rect">
            <a:avLst/>
          </a:prstGeom>
        </p:spPr>
        <p:txBody>
          <a:bodyPr wrap="none">
            <a:spAutoFit/>
          </a:bodyPr>
          <a:lstStyle/>
          <a:p>
            <a:r>
              <a:rPr lang="zh-TW" altLang="en-US" sz="2000" b="1" dirty="0">
                <a:solidFill>
                  <a:srgbClr val="0000FF"/>
                </a:solidFill>
              </a:rPr>
              <a:t>４</a:t>
            </a:r>
            <a:r>
              <a:rPr lang="en-US" altLang="zh-TW" sz="2000" b="1" dirty="0">
                <a:solidFill>
                  <a:srgbClr val="0000FF"/>
                </a:solidFill>
              </a:rPr>
              <a:t>.</a:t>
            </a:r>
            <a:r>
              <a:rPr lang="zh-TW" altLang="en-US" sz="2000" b="1" dirty="0">
                <a:solidFill>
                  <a:srgbClr val="0000FF"/>
                </a:solidFill>
              </a:rPr>
              <a:t>鍍鋅鋼和鎂</a:t>
            </a:r>
            <a:r>
              <a:rPr lang="zh-TW" altLang="en-US" sz="2000" b="1">
                <a:solidFill>
                  <a:srgbClr val="0000FF"/>
                </a:solidFill>
              </a:rPr>
              <a:t>鋁鋅斷面</a:t>
            </a:r>
            <a:endParaRPr lang="zh-TW" altLang="en-US" sz="2000" b="1" dirty="0">
              <a:solidFill>
                <a:srgbClr val="0000FF"/>
              </a:solidFill>
            </a:endParaRPr>
          </a:p>
        </p:txBody>
      </p:sp>
      <p:sp>
        <p:nvSpPr>
          <p:cNvPr id="9" name="文字方塊 8">
            <a:extLst>
              <a:ext uri="{FF2B5EF4-FFF2-40B4-BE49-F238E27FC236}">
                <a16:creationId xmlns:a16="http://schemas.microsoft.com/office/drawing/2014/main" xmlns="" id="{E03A2432-3654-41A9-BE44-59A2EF2F214F}"/>
              </a:ext>
            </a:extLst>
          </p:cNvPr>
          <p:cNvSpPr txBox="1"/>
          <p:nvPr/>
        </p:nvSpPr>
        <p:spPr>
          <a:xfrm>
            <a:off x="996950" y="4058807"/>
            <a:ext cx="7518400" cy="1631216"/>
          </a:xfrm>
          <a:prstGeom prst="rect">
            <a:avLst/>
          </a:prstGeom>
          <a:noFill/>
        </p:spPr>
        <p:txBody>
          <a:bodyPr wrap="square" rtlCol="0">
            <a:spAutoFit/>
          </a:bodyPr>
          <a:lstStyle/>
          <a:p>
            <a:r>
              <a:rPr lang="en-US" altLang="zh-TW" sz="2000" dirty="0">
                <a:cs typeface="Times New Roman" panose="02020603050405020304" pitchFamily="18" charset="0"/>
              </a:rPr>
              <a:t>1.</a:t>
            </a:r>
            <a:r>
              <a:rPr lang="zh-TW" altLang="en-US" sz="2000" dirty="0">
                <a:cs typeface="Times New Roman" panose="02020603050405020304" pitchFamily="18" charset="0"/>
              </a:rPr>
              <a:t>鍍鋅鋼的段面有明顯的白銹</a:t>
            </a:r>
            <a:r>
              <a:rPr lang="en-US" altLang="zh-TW" sz="2000" dirty="0">
                <a:cs typeface="Times New Roman" panose="02020603050405020304" pitchFamily="18" charset="0"/>
              </a:rPr>
              <a:t>(</a:t>
            </a:r>
            <a:r>
              <a:rPr lang="zh-TW" altLang="en-US" sz="2000" dirty="0">
                <a:cs typeface="Times New Roman" panose="02020603050405020304" pitchFamily="18" charset="0"/>
              </a:rPr>
              <a:t>約</a:t>
            </a:r>
            <a:r>
              <a:rPr lang="en-US" altLang="zh-TW" sz="2000" dirty="0">
                <a:cs typeface="Times New Roman" panose="02020603050405020304" pitchFamily="18" charset="0"/>
              </a:rPr>
              <a:t>80%)</a:t>
            </a:r>
            <a:r>
              <a:rPr lang="zh-TW" altLang="en-US" sz="2000" dirty="0">
                <a:cs typeface="Times New Roman" panose="02020603050405020304" pitchFamily="18" charset="0"/>
              </a:rPr>
              <a:t>以及些許紅銹</a:t>
            </a:r>
            <a:r>
              <a:rPr lang="en-US" altLang="zh-TW" sz="2000" dirty="0">
                <a:cs typeface="Times New Roman" panose="02020603050405020304" pitchFamily="18" charset="0"/>
              </a:rPr>
              <a:t>(</a:t>
            </a:r>
            <a:r>
              <a:rPr lang="zh-TW" altLang="en-US" sz="2000" dirty="0">
                <a:cs typeface="Times New Roman" panose="02020603050405020304" pitchFamily="18" charset="0"/>
              </a:rPr>
              <a:t>約</a:t>
            </a:r>
            <a:r>
              <a:rPr lang="en-US" altLang="zh-TW" sz="2000" dirty="0">
                <a:cs typeface="Times New Roman" panose="02020603050405020304" pitchFamily="18" charset="0"/>
              </a:rPr>
              <a:t>20%)</a:t>
            </a:r>
          </a:p>
          <a:p>
            <a:r>
              <a:rPr lang="en-US" altLang="zh-TW" sz="2000" dirty="0">
                <a:cs typeface="Times New Roman" panose="02020603050405020304" pitchFamily="18" charset="0"/>
              </a:rPr>
              <a:t>2.</a:t>
            </a:r>
            <a:r>
              <a:rPr lang="zh-TW" altLang="en-US" sz="2000" dirty="0">
                <a:cs typeface="Times New Roman" panose="02020603050405020304" pitchFamily="18" charset="0"/>
              </a:rPr>
              <a:t>鎂鋁鋅只有周圍有白銹，但越靠近內部幾乎沒有產生白銹</a:t>
            </a:r>
            <a:endParaRPr lang="en-US" altLang="zh-TW" sz="2000" dirty="0">
              <a:cs typeface="Times New Roman" panose="02020603050405020304" pitchFamily="18" charset="0"/>
            </a:endParaRPr>
          </a:p>
          <a:p>
            <a:r>
              <a:rPr lang="en-US" altLang="zh-TW" sz="2000" dirty="0">
                <a:cs typeface="Times New Roman" panose="02020603050405020304" pitchFamily="18" charset="0"/>
              </a:rPr>
              <a:t>3.</a:t>
            </a:r>
            <a:r>
              <a:rPr lang="zh-TW" altLang="en-US" sz="2000" dirty="0">
                <a:cs typeface="Times New Roman" panose="02020603050405020304" pitchFamily="18" charset="0"/>
              </a:rPr>
              <a:t>鎂鋁鋅沒有產生紅銹</a:t>
            </a:r>
            <a:endParaRPr lang="en-US" altLang="zh-TW" sz="2000" dirty="0">
              <a:cs typeface="Times New Roman" panose="02020603050405020304" pitchFamily="18" charset="0"/>
            </a:endParaRPr>
          </a:p>
          <a:p>
            <a:pPr algn="ctr"/>
            <a:r>
              <a:rPr lang="zh-TW" altLang="en-US" sz="2000" b="1" dirty="0">
                <a:solidFill>
                  <a:srgbClr val="0000FF"/>
                </a:solidFill>
                <a:cs typeface="Times New Roman" panose="02020603050405020304" pitchFamily="18" charset="0"/>
              </a:rPr>
              <a:t>可證實鎂鋁鋅的斷面抗腐蝕能力優於鍍鋅鋼的斷面</a:t>
            </a:r>
            <a:endParaRPr lang="en-US" altLang="zh-TW" sz="2000" b="1" dirty="0">
              <a:solidFill>
                <a:srgbClr val="0000FF"/>
              </a:solidFill>
              <a:cs typeface="Times New Roman" panose="02020603050405020304" pitchFamily="18" charset="0"/>
            </a:endParaRPr>
          </a:p>
          <a:p>
            <a:endParaRPr lang="en-US" altLang="zh-TW" sz="2000" dirty="0">
              <a:cs typeface="Times New Roman" panose="02020603050405020304" pitchFamily="18" charset="0"/>
            </a:endParaRPr>
          </a:p>
        </p:txBody>
      </p:sp>
    </p:spTree>
    <p:extLst>
      <p:ext uri="{BB962C8B-B14F-4D97-AF65-F5344CB8AC3E}">
        <p14:creationId xmlns:p14="http://schemas.microsoft.com/office/powerpoint/2010/main" val="3827908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11539" y="254161"/>
            <a:ext cx="2885391" cy="14901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4" name="矩形 3"/>
          <p:cNvSpPr/>
          <p:nvPr/>
        </p:nvSpPr>
        <p:spPr>
          <a:xfrm>
            <a:off x="257776" y="254161"/>
            <a:ext cx="2885391" cy="14901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xmlns="" id="{146E2E00-81A0-4374-9CA4-7A559B34CB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869" r="22848"/>
          <a:stretch/>
        </p:blipFill>
        <p:spPr>
          <a:xfrm>
            <a:off x="474619" y="482509"/>
            <a:ext cx="923636" cy="1196412"/>
          </a:xfrm>
          <a:prstGeom prst="rect">
            <a:avLst/>
          </a:prstGeom>
        </p:spPr>
      </p:pic>
      <p:pic>
        <p:nvPicPr>
          <p:cNvPr id="6" name="圖片 5">
            <a:extLst>
              <a:ext uri="{FF2B5EF4-FFF2-40B4-BE49-F238E27FC236}">
                <a16:creationId xmlns:a16="http://schemas.microsoft.com/office/drawing/2014/main" xmlns="" id="{155D2FF7-B96E-47E5-8F8C-555ACC52A9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20" t="12754" r="1821" b="833"/>
          <a:stretch/>
        </p:blipFill>
        <p:spPr>
          <a:xfrm>
            <a:off x="1923568" y="473131"/>
            <a:ext cx="974010" cy="1174941"/>
          </a:xfrm>
          <a:prstGeom prst="rect">
            <a:avLst/>
          </a:prstGeom>
        </p:spPr>
      </p:pic>
      <p:pic>
        <p:nvPicPr>
          <p:cNvPr id="7" name="圖片 6">
            <a:extLst>
              <a:ext uri="{FF2B5EF4-FFF2-40B4-BE49-F238E27FC236}">
                <a16:creationId xmlns:a16="http://schemas.microsoft.com/office/drawing/2014/main" xmlns="" id="{D64AD91E-C243-40E2-A4BE-990FC8CCC4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382" r="24559" b="16979"/>
          <a:stretch/>
        </p:blipFill>
        <p:spPr>
          <a:xfrm>
            <a:off x="3674727" y="440429"/>
            <a:ext cx="1054114" cy="1214147"/>
          </a:xfrm>
          <a:prstGeom prst="rect">
            <a:avLst/>
          </a:prstGeom>
        </p:spPr>
      </p:pic>
      <p:pic>
        <p:nvPicPr>
          <p:cNvPr id="8" name="圖片 7">
            <a:extLst>
              <a:ext uri="{FF2B5EF4-FFF2-40B4-BE49-F238E27FC236}">
                <a16:creationId xmlns:a16="http://schemas.microsoft.com/office/drawing/2014/main" xmlns="" id="{8C254883-2791-4439-8C27-D892C4AABDC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13" t="19121" r="13832" b="7753"/>
          <a:stretch/>
        </p:blipFill>
        <p:spPr>
          <a:xfrm>
            <a:off x="5141300" y="433925"/>
            <a:ext cx="1042596" cy="1214147"/>
          </a:xfrm>
          <a:prstGeom prst="rect">
            <a:avLst/>
          </a:prstGeom>
        </p:spPr>
      </p:pic>
      <p:sp>
        <p:nvSpPr>
          <p:cNvPr id="9" name="標題 1">
            <a:extLst>
              <a:ext uri="{FF2B5EF4-FFF2-40B4-BE49-F238E27FC236}">
                <a16:creationId xmlns:a16="http://schemas.microsoft.com/office/drawing/2014/main" xmlns="" id="{8ADA1EA9-3E60-4785-A438-2463B9C2F9C9}"/>
              </a:ext>
            </a:extLst>
          </p:cNvPr>
          <p:cNvSpPr txBox="1">
            <a:spLocks/>
          </p:cNvSpPr>
          <p:nvPr/>
        </p:nvSpPr>
        <p:spPr>
          <a:xfrm>
            <a:off x="214239" y="1665132"/>
            <a:ext cx="2962794" cy="343862"/>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zh-TW" altLang="en-US" sz="1800" b="1" dirty="0"/>
              <a:t>鍍鋅鋼原材與鹽霧試驗結果</a:t>
            </a:r>
            <a:endParaRPr lang="zh-TW" altLang="en-US" sz="1800" b="1" dirty="0">
              <a:cs typeface="Times New Roman" panose="02020603050405020304" pitchFamily="18" charset="0"/>
            </a:endParaRPr>
          </a:p>
        </p:txBody>
      </p:sp>
      <p:sp>
        <p:nvSpPr>
          <p:cNvPr id="10" name="標題 1">
            <a:extLst>
              <a:ext uri="{FF2B5EF4-FFF2-40B4-BE49-F238E27FC236}">
                <a16:creationId xmlns:a16="http://schemas.microsoft.com/office/drawing/2014/main" xmlns="" id="{8ADA1EA9-3E60-4785-A438-2463B9C2F9C9}"/>
              </a:ext>
            </a:extLst>
          </p:cNvPr>
          <p:cNvSpPr txBox="1">
            <a:spLocks/>
          </p:cNvSpPr>
          <p:nvPr/>
        </p:nvSpPr>
        <p:spPr>
          <a:xfrm>
            <a:off x="3472837" y="1648072"/>
            <a:ext cx="2962794" cy="343862"/>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zh-TW" altLang="en-US" sz="1800" b="1" dirty="0"/>
              <a:t>鎂鋁鋅原材與鹽霧試驗結果</a:t>
            </a:r>
            <a:endParaRPr lang="zh-TW" altLang="en-US" sz="1800" b="1" dirty="0">
              <a:cs typeface="Times New Roman" panose="02020603050405020304" pitchFamily="18" charset="0"/>
            </a:endParaRPr>
          </a:p>
        </p:txBody>
      </p:sp>
      <p:pic>
        <p:nvPicPr>
          <p:cNvPr id="11" name="圖片 10">
            <a:extLst>
              <a:ext uri="{FF2B5EF4-FFF2-40B4-BE49-F238E27FC236}">
                <a16:creationId xmlns:a16="http://schemas.microsoft.com/office/drawing/2014/main" xmlns="" id="{57DF1AF3-C5B2-44FC-B4DF-92EB8C3D61B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356" r="32482" b="5824"/>
          <a:stretch/>
        </p:blipFill>
        <p:spPr>
          <a:xfrm rot="16200000">
            <a:off x="1206429" y="1109480"/>
            <a:ext cx="1769533" cy="3753912"/>
          </a:xfrm>
          <a:prstGeom prst="rect">
            <a:avLst/>
          </a:prstGeom>
        </p:spPr>
      </p:pic>
      <p:sp>
        <p:nvSpPr>
          <p:cNvPr id="12" name="標題 1">
            <a:extLst>
              <a:ext uri="{FF2B5EF4-FFF2-40B4-BE49-F238E27FC236}">
                <a16:creationId xmlns:a16="http://schemas.microsoft.com/office/drawing/2014/main" xmlns="" id="{D558963C-9831-404B-BB76-293700BEA48E}"/>
              </a:ext>
            </a:extLst>
          </p:cNvPr>
          <p:cNvSpPr txBox="1">
            <a:spLocks/>
          </p:cNvSpPr>
          <p:nvPr/>
        </p:nvSpPr>
        <p:spPr>
          <a:xfrm>
            <a:off x="474619" y="3730218"/>
            <a:ext cx="3096481" cy="400927"/>
          </a:xfrm>
          <a:prstGeom prst="rect">
            <a:avLst/>
          </a:prstGeom>
        </p:spPr>
        <p:style>
          <a:lnRef idx="1">
            <a:schemeClr val="accent4"/>
          </a:lnRef>
          <a:fillRef idx="2">
            <a:schemeClr val="accent4"/>
          </a:fillRef>
          <a:effectRef idx="1">
            <a:schemeClr val="accent4"/>
          </a:effectRef>
          <a:fontRef idx="minor">
            <a:schemeClr val="dk1"/>
          </a:fontRef>
        </p:style>
        <p:txBody>
          <a:bodyPr anchor="ctr">
            <a:normAutofit fontScale="925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zh-TW" altLang="en-US" sz="1800" b="1" dirty="0">
                <a:cs typeface="Times New Roman" panose="02020603050405020304" pitchFamily="18" charset="0"/>
              </a:rPr>
              <a:t>不同組螺絲與自攻螺栓的比較</a:t>
            </a:r>
          </a:p>
        </p:txBody>
      </p:sp>
      <p:pic>
        <p:nvPicPr>
          <p:cNvPr id="13" name="圖片 12">
            <a:extLst>
              <a:ext uri="{FF2B5EF4-FFF2-40B4-BE49-F238E27FC236}">
                <a16:creationId xmlns:a16="http://schemas.microsoft.com/office/drawing/2014/main" xmlns="" id="{ED78FD75-412B-43C2-B8BD-DB947A0FF31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170" r="48781" b="56691"/>
          <a:stretch/>
        </p:blipFill>
        <p:spPr>
          <a:xfrm>
            <a:off x="4038451" y="2101669"/>
            <a:ext cx="1295784" cy="1645318"/>
          </a:xfrm>
          <a:prstGeom prst="rect">
            <a:avLst/>
          </a:prstGeom>
        </p:spPr>
      </p:pic>
      <p:grpSp>
        <p:nvGrpSpPr>
          <p:cNvPr id="18" name="群組 17"/>
          <p:cNvGrpSpPr/>
          <p:nvPr/>
        </p:nvGrpSpPr>
        <p:grpSpPr>
          <a:xfrm>
            <a:off x="5421324" y="2101669"/>
            <a:ext cx="1376291" cy="1635152"/>
            <a:chOff x="2354366" y="4383707"/>
            <a:chExt cx="1525143" cy="1796354"/>
          </a:xfrm>
        </p:grpSpPr>
        <p:pic>
          <p:nvPicPr>
            <p:cNvPr id="14" name="圖片 13">
              <a:extLst>
                <a:ext uri="{FF2B5EF4-FFF2-40B4-BE49-F238E27FC236}">
                  <a16:creationId xmlns:a16="http://schemas.microsoft.com/office/drawing/2014/main" xmlns="" id="{A98E3461-3EC0-44E4-885B-1BD15FED5FA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89" t="51506" r="49862" b="5185"/>
            <a:stretch/>
          </p:blipFill>
          <p:spPr>
            <a:xfrm>
              <a:off x="2354366" y="4383707"/>
              <a:ext cx="1525143" cy="1796354"/>
            </a:xfrm>
            <a:prstGeom prst="rect">
              <a:avLst/>
            </a:prstGeom>
          </p:spPr>
        </p:pic>
        <p:sp>
          <p:nvSpPr>
            <p:cNvPr id="17" name="橢圓 16">
              <a:extLst>
                <a:ext uri="{FF2B5EF4-FFF2-40B4-BE49-F238E27FC236}">
                  <a16:creationId xmlns:a16="http://schemas.microsoft.com/office/drawing/2014/main" xmlns="" id="{8E5B4A12-7F0F-4CFF-B91D-684195E8CFA1}"/>
                </a:ext>
              </a:extLst>
            </p:cNvPr>
            <p:cNvSpPr/>
            <p:nvPr/>
          </p:nvSpPr>
          <p:spPr>
            <a:xfrm>
              <a:off x="2507657" y="4586579"/>
              <a:ext cx="333375" cy="425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標題 1">
            <a:extLst>
              <a:ext uri="{FF2B5EF4-FFF2-40B4-BE49-F238E27FC236}">
                <a16:creationId xmlns:a16="http://schemas.microsoft.com/office/drawing/2014/main" xmlns="" id="{27127505-D4E8-4046-B6DD-C80A68B18B54}"/>
              </a:ext>
            </a:extLst>
          </p:cNvPr>
          <p:cNvSpPr txBox="1">
            <a:spLocks/>
          </p:cNvSpPr>
          <p:nvPr/>
        </p:nvSpPr>
        <p:spPr>
          <a:xfrm>
            <a:off x="3766775" y="3746987"/>
            <a:ext cx="3309098" cy="367388"/>
          </a:xfrm>
          <a:prstGeom prst="rect">
            <a:avLst/>
          </a:prstGeom>
        </p:spPr>
        <p:style>
          <a:lnRef idx="1">
            <a:schemeClr val="accent4"/>
          </a:lnRef>
          <a:fillRef idx="2">
            <a:schemeClr val="accent4"/>
          </a:fillRef>
          <a:effectRef idx="1">
            <a:schemeClr val="accent4"/>
          </a:effectRef>
          <a:fontRef idx="minor">
            <a:schemeClr val="dk1"/>
          </a:fontRef>
        </p:style>
        <p:txBody>
          <a:bodyPr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zh-TW" altLang="en-US" sz="1800" b="1" dirty="0" smtClean="0">
                <a:cs typeface="Times New Roman" panose="02020603050405020304" pitchFamily="18" charset="0"/>
              </a:rPr>
              <a:t>有</a:t>
            </a:r>
            <a:r>
              <a:rPr lang="en-US" altLang="zh-TW" sz="1800" b="1" dirty="0" smtClean="0">
                <a:cs typeface="Times New Roman" panose="02020603050405020304" pitchFamily="18" charset="0"/>
              </a:rPr>
              <a:t>(</a:t>
            </a:r>
            <a:r>
              <a:rPr lang="zh-TW" altLang="en-US" sz="1800" b="1" dirty="0" smtClean="0">
                <a:cs typeface="Times New Roman" panose="02020603050405020304" pitchFamily="18" charset="0"/>
              </a:rPr>
              <a:t>左</a:t>
            </a:r>
            <a:r>
              <a:rPr lang="en-US" altLang="zh-TW" sz="1800" b="1" dirty="0" smtClean="0">
                <a:cs typeface="Times New Roman" panose="02020603050405020304" pitchFamily="18" charset="0"/>
              </a:rPr>
              <a:t>)</a:t>
            </a:r>
            <a:r>
              <a:rPr lang="zh-TW" altLang="en-US" sz="1800" b="1" dirty="0" smtClean="0">
                <a:cs typeface="Times New Roman" panose="02020603050405020304" pitchFamily="18" charset="0"/>
              </a:rPr>
              <a:t>無</a:t>
            </a:r>
            <a:r>
              <a:rPr lang="en-US" altLang="zh-TW" sz="1800" b="1" dirty="0" smtClean="0">
                <a:cs typeface="Times New Roman" panose="02020603050405020304" pitchFamily="18" charset="0"/>
              </a:rPr>
              <a:t>(</a:t>
            </a:r>
            <a:r>
              <a:rPr lang="zh-TW" altLang="en-US" sz="1800" b="1" dirty="0">
                <a:cs typeface="Times New Roman" panose="02020603050405020304" pitchFamily="18" charset="0"/>
              </a:rPr>
              <a:t>右</a:t>
            </a:r>
            <a:r>
              <a:rPr lang="en-US" altLang="zh-TW" sz="1800" b="1" dirty="0" smtClean="0">
                <a:cs typeface="Times New Roman" panose="02020603050405020304" pitchFamily="18" charset="0"/>
              </a:rPr>
              <a:t>)</a:t>
            </a:r>
            <a:r>
              <a:rPr lang="zh-TW" altLang="en-US" sz="1800" b="1" dirty="0" smtClean="0">
                <a:cs typeface="Times New Roman" panose="02020603050405020304" pitchFamily="18" charset="0"/>
              </a:rPr>
              <a:t>塗</a:t>
            </a:r>
            <a:r>
              <a:rPr lang="zh-TW" altLang="en-US" sz="1800" b="1" dirty="0">
                <a:cs typeface="Times New Roman" panose="02020603050405020304" pitchFamily="18" charset="0"/>
              </a:rPr>
              <a:t>覆冷鍍鋅的切面</a:t>
            </a:r>
          </a:p>
        </p:txBody>
      </p:sp>
      <p:pic>
        <p:nvPicPr>
          <p:cNvPr id="19" name="圖片 18">
            <a:extLst>
              <a:ext uri="{FF2B5EF4-FFF2-40B4-BE49-F238E27FC236}">
                <a16:creationId xmlns:a16="http://schemas.microsoft.com/office/drawing/2014/main" xmlns="" id="{79D7F921-21F8-4F09-9A40-99DFC2699FB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2874" t="21073" b="33103"/>
          <a:stretch/>
        </p:blipFill>
        <p:spPr>
          <a:xfrm rot="10800000">
            <a:off x="3098074" y="4240068"/>
            <a:ext cx="2564524" cy="1870227"/>
          </a:xfrm>
          <a:prstGeom prst="rect">
            <a:avLst/>
          </a:prstGeom>
        </p:spPr>
      </p:pic>
      <p:pic>
        <p:nvPicPr>
          <p:cNvPr id="20" name="圖片 19">
            <a:extLst>
              <a:ext uri="{FF2B5EF4-FFF2-40B4-BE49-F238E27FC236}">
                <a16:creationId xmlns:a16="http://schemas.microsoft.com/office/drawing/2014/main" xmlns="" id="{B85A4772-B186-4BBE-86F2-5B2697E3268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017" t="21073" r="48188" b="33103"/>
          <a:stretch/>
        </p:blipFill>
        <p:spPr>
          <a:xfrm rot="10800000">
            <a:off x="231365" y="4240067"/>
            <a:ext cx="2764220" cy="1870227"/>
          </a:xfrm>
          <a:prstGeom prst="rect">
            <a:avLst/>
          </a:prstGeom>
        </p:spPr>
      </p:pic>
      <p:sp>
        <p:nvSpPr>
          <p:cNvPr id="21" name="標題 1">
            <a:extLst>
              <a:ext uri="{FF2B5EF4-FFF2-40B4-BE49-F238E27FC236}">
                <a16:creationId xmlns:a16="http://schemas.microsoft.com/office/drawing/2014/main" xmlns="" id="{8DBE4E5D-C53D-4D3A-8A3E-5BC8D613AE15}"/>
              </a:ext>
            </a:extLst>
          </p:cNvPr>
          <p:cNvSpPr txBox="1">
            <a:spLocks/>
          </p:cNvSpPr>
          <p:nvPr/>
        </p:nvSpPr>
        <p:spPr>
          <a:xfrm>
            <a:off x="555228" y="6110295"/>
            <a:ext cx="2246469" cy="376988"/>
          </a:xfrm>
          <a:prstGeom prst="rect">
            <a:avLst/>
          </a:prstGeom>
        </p:spPr>
        <p:style>
          <a:lnRef idx="1">
            <a:schemeClr val="accent4"/>
          </a:lnRef>
          <a:fillRef idx="2">
            <a:schemeClr val="accent4"/>
          </a:fillRef>
          <a:effectRef idx="1">
            <a:schemeClr val="accent4"/>
          </a:effectRef>
          <a:fontRef idx="minor">
            <a:schemeClr val="dk1"/>
          </a:fontRef>
        </p:style>
        <p:txBody>
          <a:bodyPr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zh-TW" altLang="en-US" sz="1800" b="1" dirty="0">
                <a:cs typeface="Times New Roman" panose="02020603050405020304" pitchFamily="18" charset="0"/>
              </a:rPr>
              <a:t>鍍鋅鋼斷面</a:t>
            </a:r>
          </a:p>
        </p:txBody>
      </p:sp>
      <p:sp>
        <p:nvSpPr>
          <p:cNvPr id="22" name="標題 1">
            <a:extLst>
              <a:ext uri="{FF2B5EF4-FFF2-40B4-BE49-F238E27FC236}">
                <a16:creationId xmlns:a16="http://schemas.microsoft.com/office/drawing/2014/main" xmlns="" id="{1BAE35E9-B54D-4CCF-9B1C-1F5513BBFB99}"/>
              </a:ext>
            </a:extLst>
          </p:cNvPr>
          <p:cNvSpPr txBox="1">
            <a:spLocks/>
          </p:cNvSpPr>
          <p:nvPr/>
        </p:nvSpPr>
        <p:spPr>
          <a:xfrm>
            <a:off x="3177033" y="6110296"/>
            <a:ext cx="2246469" cy="376988"/>
          </a:xfrm>
          <a:prstGeom prst="rect">
            <a:avLst/>
          </a:prstGeom>
        </p:spPr>
        <p:style>
          <a:lnRef idx="1">
            <a:schemeClr val="accent4"/>
          </a:lnRef>
          <a:fillRef idx="2">
            <a:schemeClr val="accent4"/>
          </a:fillRef>
          <a:effectRef idx="1">
            <a:schemeClr val="accent4"/>
          </a:effectRef>
          <a:fontRef idx="minor">
            <a:schemeClr val="dk1"/>
          </a:fontRef>
        </p:style>
        <p:txBody>
          <a:bodyPr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zh-TW" altLang="en-US" sz="1800" b="1" dirty="0">
                <a:cs typeface="Times New Roman" panose="02020603050405020304" pitchFamily="18" charset="0"/>
              </a:rPr>
              <a:t>鎂鋁鋅斷面</a:t>
            </a:r>
          </a:p>
        </p:txBody>
      </p:sp>
    </p:spTree>
    <p:extLst>
      <p:ext uri="{BB962C8B-B14F-4D97-AF65-F5344CB8AC3E}">
        <p14:creationId xmlns:p14="http://schemas.microsoft.com/office/powerpoint/2010/main" val="711474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BECA46E4-ECF1-4726-81B9-6915849B467A}"/>
              </a:ext>
            </a:extLst>
          </p:cNvPr>
          <p:cNvSpPr>
            <a:spLocks noGrp="1"/>
          </p:cNvSpPr>
          <p:nvPr>
            <p:ph type="sldNum" sz="quarter" idx="12"/>
          </p:nvPr>
        </p:nvSpPr>
        <p:spPr/>
        <p:txBody>
          <a:bodyPr/>
          <a:lstStyle/>
          <a:p>
            <a:fld id="{1F220689-AEDA-4305-92BB-0F5DD1CAE180}" type="slidenum">
              <a:rPr lang="zh-TW" altLang="en-US" smtClean="0"/>
              <a:t>48</a:t>
            </a:fld>
            <a:endParaRPr lang="zh-TW" altLang="en-US"/>
          </a:p>
        </p:txBody>
      </p:sp>
      <p:sp>
        <p:nvSpPr>
          <p:cNvPr id="3" name="文字方塊 1">
            <a:extLst>
              <a:ext uri="{FF2B5EF4-FFF2-40B4-BE49-F238E27FC236}">
                <a16:creationId xmlns:a16="http://schemas.microsoft.com/office/drawing/2014/main" xmlns="" id="{FE8F0BA1-AA8C-4232-9BD2-87FA15A4DE4F}"/>
              </a:ext>
            </a:extLst>
          </p:cNvPr>
          <p:cNvSpPr txBox="1"/>
          <p:nvPr/>
        </p:nvSpPr>
        <p:spPr>
          <a:xfrm>
            <a:off x="846461" y="3013501"/>
            <a:ext cx="7451079" cy="83099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4800" dirty="0"/>
              <a:t>Thank you for your attention </a:t>
            </a:r>
            <a:endParaRPr lang="zh-TW" altLang="en-US" sz="4800" dirty="0"/>
          </a:p>
        </p:txBody>
      </p:sp>
    </p:spTree>
    <p:extLst>
      <p:ext uri="{BB962C8B-B14F-4D97-AF65-F5344CB8AC3E}">
        <p14:creationId xmlns:p14="http://schemas.microsoft.com/office/powerpoint/2010/main" val="75715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5903DE66-DA9E-4366-A63A-EE988F1F278E}"/>
              </a:ext>
            </a:extLst>
          </p:cNvPr>
          <p:cNvSpPr>
            <a:spLocks noGrp="1"/>
          </p:cNvSpPr>
          <p:nvPr>
            <p:ph idx="1"/>
          </p:nvPr>
        </p:nvSpPr>
        <p:spPr>
          <a:xfrm>
            <a:off x="628650" y="1825625"/>
            <a:ext cx="8375650" cy="4722320"/>
          </a:xfrm>
        </p:spPr>
        <p:txBody>
          <a:bodyPr>
            <a:normAutofit fontScale="85000" lnSpcReduction="20000"/>
          </a:bodyPr>
          <a:lstStyle/>
          <a:p>
            <a:pPr marL="0" indent="0">
              <a:buNone/>
            </a:pPr>
            <a:r>
              <a:rPr lang="en-US" altLang="zh-TW" sz="2400" b="1" dirty="0"/>
              <a:t>(1)</a:t>
            </a:r>
            <a:r>
              <a:rPr lang="zh-TW" altLang="en-US" sz="2400" b="1" dirty="0"/>
              <a:t>溶蝕</a:t>
            </a:r>
            <a:endParaRPr lang="en-US" altLang="zh-TW" sz="2400" b="1" dirty="0"/>
          </a:p>
          <a:p>
            <a:r>
              <a:rPr lang="zh-TW" altLang="en-US" sz="2400" dirty="0"/>
              <a:t>金屬在單純物理溶解作用所引起的破壞</a:t>
            </a:r>
            <a:endParaRPr lang="en-US" altLang="zh-TW" sz="2400" dirty="0"/>
          </a:p>
          <a:p>
            <a:r>
              <a:rPr lang="zh-TW" altLang="en-US" sz="2400" dirty="0"/>
              <a:t>在高溫熔鹽、熔鹼和液態金屬中可發生這類腐蝕</a:t>
            </a:r>
            <a:endParaRPr lang="en-US" altLang="zh-TW" sz="2400" dirty="0"/>
          </a:p>
          <a:p>
            <a:pPr marL="0" indent="0">
              <a:buNone/>
            </a:pPr>
            <a:r>
              <a:rPr lang="en-US" altLang="zh-TW" sz="2400" b="1" dirty="0"/>
              <a:t>(2)</a:t>
            </a:r>
            <a:r>
              <a:rPr lang="zh-TW" altLang="en-US" sz="2400" b="1" dirty="0"/>
              <a:t>均勻腐蝕</a:t>
            </a:r>
            <a:endParaRPr lang="en-US" altLang="zh-TW" sz="2400" b="1" dirty="0"/>
          </a:p>
          <a:p>
            <a:r>
              <a:rPr lang="zh-TW" altLang="en-US" sz="2400" dirty="0"/>
              <a:t>均勻腐蝕是金屬所面臨的最大腐蝕</a:t>
            </a:r>
            <a:endParaRPr lang="en-US" altLang="zh-TW" sz="2400" dirty="0"/>
          </a:p>
          <a:p>
            <a:r>
              <a:rPr lang="zh-TW" altLang="en-US" sz="2400" dirty="0"/>
              <a:t>很容易藉由保護性鍍層、 抑制劑及陰極保護等方法來控制</a:t>
            </a:r>
            <a:endParaRPr lang="en-US" altLang="zh-TW" sz="2400" dirty="0"/>
          </a:p>
          <a:p>
            <a:pPr marL="0" indent="0">
              <a:buNone/>
            </a:pPr>
            <a:r>
              <a:rPr lang="en-US" altLang="zh-TW" sz="2400" b="1" dirty="0"/>
              <a:t>(3)</a:t>
            </a:r>
            <a:r>
              <a:rPr lang="zh-TW" altLang="en-US" sz="2400" b="1" dirty="0"/>
              <a:t>空蝕</a:t>
            </a:r>
            <a:endParaRPr lang="en-US" altLang="zh-TW" sz="2400" b="1" dirty="0"/>
          </a:p>
          <a:p>
            <a:r>
              <a:rPr lang="zh-TW" altLang="en-US" sz="2400" dirty="0"/>
              <a:t>流動的液體中氣相的空穴產生與消滅的一種物理現象</a:t>
            </a:r>
            <a:endParaRPr lang="en-US" altLang="zh-TW" sz="2400" dirty="0"/>
          </a:p>
          <a:p>
            <a:r>
              <a:rPr lang="zh-TW" altLang="en-US" sz="2400" dirty="0"/>
              <a:t>是力作用在液體的結果</a:t>
            </a:r>
            <a:endParaRPr lang="en-US" altLang="zh-TW" sz="2400" dirty="0"/>
          </a:p>
          <a:p>
            <a:r>
              <a:rPr lang="zh-TW" altLang="en-US" sz="2400" dirty="0"/>
              <a:t>最常見的例子是渦輪和彎曲處造成循環應力使表面疲勞</a:t>
            </a:r>
            <a:endParaRPr lang="en-US" altLang="zh-TW" sz="2400" dirty="0"/>
          </a:p>
          <a:p>
            <a:pPr marL="0" indent="0">
              <a:buNone/>
            </a:pPr>
            <a:r>
              <a:rPr lang="en-US" altLang="zh-TW" sz="2400" b="1" dirty="0"/>
              <a:t>(4)</a:t>
            </a:r>
            <a:r>
              <a:rPr lang="zh-TW" altLang="en-US" sz="2400" b="1" dirty="0"/>
              <a:t>侵蝕</a:t>
            </a:r>
            <a:endParaRPr lang="en-US" altLang="zh-TW" sz="2400" dirty="0"/>
          </a:p>
          <a:p>
            <a:r>
              <a:rPr lang="zh-TW" altLang="en-US" sz="2200" dirty="0"/>
              <a:t>侵蝕由水流、冰移或風吹造成</a:t>
            </a:r>
            <a:endParaRPr lang="en-US" altLang="zh-TW" sz="2200" dirty="0"/>
          </a:p>
          <a:p>
            <a:r>
              <a:rPr lang="zh-TW" altLang="en-US" sz="2200" dirty="0"/>
              <a:t>是自然界的一種現象，是指地球的表面不斷受到風、水的磨損</a:t>
            </a:r>
            <a:endParaRPr lang="en-US" altLang="zh-TW" sz="2200" dirty="0"/>
          </a:p>
          <a:p>
            <a:r>
              <a:rPr lang="zh-TW" altLang="en-US" sz="2200" dirty="0"/>
              <a:t>陸地除了被侵蝕之外，蝕出的物質還會被帶走</a:t>
            </a:r>
            <a:endParaRPr lang="en-US" altLang="zh-TW" sz="2400" dirty="0"/>
          </a:p>
          <a:p>
            <a:pPr marL="0" indent="0">
              <a:buNone/>
            </a:pPr>
            <a:endParaRPr lang="en-US" altLang="zh-TW" sz="2400" dirty="0"/>
          </a:p>
        </p:txBody>
      </p:sp>
      <p:sp>
        <p:nvSpPr>
          <p:cNvPr id="4" name="投影片編號版面配置區 3">
            <a:extLst>
              <a:ext uri="{FF2B5EF4-FFF2-40B4-BE49-F238E27FC236}">
                <a16:creationId xmlns:a16="http://schemas.microsoft.com/office/drawing/2014/main" xmlns="" id="{4912D055-058A-4EFC-BCA3-108E97FC5894}"/>
              </a:ext>
            </a:extLst>
          </p:cNvPr>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5</a:t>
            </a:fld>
            <a:endParaRPr lang="zh-TW" altLang="en-US" dirty="0">
              <a:solidFill>
                <a:prstClr val="black">
                  <a:tint val="75000"/>
                </a:prstClr>
              </a:solidFill>
            </a:endParaRPr>
          </a:p>
        </p:txBody>
      </p:sp>
      <p:sp>
        <p:nvSpPr>
          <p:cNvPr id="5" name="標題 1">
            <a:extLst>
              <a:ext uri="{FF2B5EF4-FFF2-40B4-BE49-F238E27FC236}">
                <a16:creationId xmlns:a16="http://schemas.microsoft.com/office/drawing/2014/main" xmlns="" id="{B4E9DC1A-4BC7-4AC9-AF85-6C5FB6C653BC}"/>
              </a:ext>
            </a:extLst>
          </p:cNvPr>
          <p:cNvSpPr txBox="1">
            <a:spLocks/>
          </p:cNvSpPr>
          <p:nvPr/>
        </p:nvSpPr>
        <p:spPr>
          <a:xfrm>
            <a:off x="628650" y="645669"/>
            <a:ext cx="1949450" cy="738631"/>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altLang="zh-TW" sz="2800" b="1" dirty="0">
                <a:ea typeface="微軟正黑體" panose="020B0604030504040204" pitchFamily="34" charset="-120"/>
              </a:rPr>
              <a:t>1.</a:t>
            </a:r>
            <a:r>
              <a:rPr lang="zh-TW" altLang="en-US" sz="2800" b="1" dirty="0">
                <a:latin typeface="微軟正黑體" panose="020B0604030504040204" pitchFamily="34" charset="-120"/>
                <a:ea typeface="微軟正黑體" panose="020B0604030504040204" pitchFamily="34" charset="-120"/>
              </a:rPr>
              <a:t>物理腐蝕</a:t>
            </a:r>
          </a:p>
        </p:txBody>
      </p:sp>
    </p:spTree>
    <p:extLst>
      <p:ext uri="{BB962C8B-B14F-4D97-AF65-F5344CB8AC3E}">
        <p14:creationId xmlns:p14="http://schemas.microsoft.com/office/powerpoint/2010/main" val="803580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F1F44E50-B51B-46C2-BBC4-C39F2C4389CC}"/>
              </a:ext>
            </a:extLst>
          </p:cNvPr>
          <p:cNvSpPr>
            <a:spLocks noGrp="1"/>
          </p:cNvSpPr>
          <p:nvPr>
            <p:ph idx="1"/>
          </p:nvPr>
        </p:nvSpPr>
        <p:spPr>
          <a:xfrm>
            <a:off x="351692" y="1825625"/>
            <a:ext cx="8493370" cy="4351338"/>
          </a:xfrm>
        </p:spPr>
        <p:txBody>
          <a:bodyPr>
            <a:normAutofit/>
          </a:bodyPr>
          <a:lstStyle/>
          <a:p>
            <a:pPr marL="457200" indent="-457200">
              <a:buFont typeface="+mj-lt"/>
              <a:buAutoNum type="arabicPeriod"/>
            </a:pPr>
            <a:r>
              <a:rPr lang="zh-TW" altLang="en-US" sz="2400" dirty="0"/>
              <a:t>金屬與介質之間發生純化學作用所引起的金屬損耗</a:t>
            </a:r>
            <a:endParaRPr lang="en-US" altLang="zh-TW" sz="2400" dirty="0"/>
          </a:p>
          <a:p>
            <a:pPr marL="457200" indent="-457200">
              <a:buFont typeface="+mj-lt"/>
              <a:buAutoNum type="arabicPeriod"/>
            </a:pPr>
            <a:r>
              <a:rPr lang="zh-TW" altLang="en-US" sz="2400" dirty="0"/>
              <a:t>金屬原子和介質分子兩相的界面上直接交換電子</a:t>
            </a:r>
            <a:endParaRPr lang="en-US" altLang="zh-TW" sz="2400" dirty="0"/>
          </a:p>
          <a:p>
            <a:pPr marL="457200" indent="-457200">
              <a:buFont typeface="+mj-lt"/>
              <a:buAutoNum type="arabicPeriod"/>
            </a:pPr>
            <a:r>
              <a:rPr lang="zh-TW" altLang="en-US" sz="2400" dirty="0"/>
              <a:t>發生直接的化學反應，腐蝕時</a:t>
            </a:r>
            <a:r>
              <a:rPr lang="zh-TW" altLang="en-US" sz="2400" dirty="0">
                <a:solidFill>
                  <a:srgbClr val="FF0000"/>
                </a:solidFill>
              </a:rPr>
              <a:t>沒有電流</a:t>
            </a:r>
            <a:r>
              <a:rPr lang="zh-TW" altLang="en-US" sz="2400" dirty="0"/>
              <a:t>產生</a:t>
            </a:r>
            <a:endParaRPr lang="en-US" altLang="zh-TW" sz="2400" dirty="0"/>
          </a:p>
          <a:p>
            <a:pPr marL="457200" indent="-457200">
              <a:buFont typeface="+mj-lt"/>
              <a:buAutoNum type="arabicPeriod"/>
            </a:pPr>
            <a:r>
              <a:rPr lang="zh-TW" altLang="en-US" sz="2400" dirty="0"/>
              <a:t>化學介質是不電離、不導電的乾氣體和非金屬溶液</a:t>
            </a:r>
          </a:p>
        </p:txBody>
      </p:sp>
      <p:sp>
        <p:nvSpPr>
          <p:cNvPr id="4" name="投影片編號版面配置區 3">
            <a:extLst>
              <a:ext uri="{FF2B5EF4-FFF2-40B4-BE49-F238E27FC236}">
                <a16:creationId xmlns:a16="http://schemas.microsoft.com/office/drawing/2014/main" xmlns="" id="{813B434C-1EA4-407D-A8A7-B3E88D433521}"/>
              </a:ext>
            </a:extLst>
          </p:cNvPr>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6</a:t>
            </a:fld>
            <a:endParaRPr lang="zh-TW" altLang="en-US">
              <a:solidFill>
                <a:prstClr val="black">
                  <a:tint val="75000"/>
                </a:prstClr>
              </a:solidFill>
            </a:endParaRPr>
          </a:p>
        </p:txBody>
      </p:sp>
      <p:pic>
        <p:nvPicPr>
          <p:cNvPr id="5" name="Picture 12">
            <a:extLst>
              <a:ext uri="{FF2B5EF4-FFF2-40B4-BE49-F238E27FC236}">
                <a16:creationId xmlns:a16="http://schemas.microsoft.com/office/drawing/2014/main" xmlns="" id="{95A47905-FAD5-4ADB-9112-26A3B6B6570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558"/>
          <a:stretch/>
        </p:blipFill>
        <p:spPr bwMode="auto">
          <a:xfrm rot="5400000">
            <a:off x="1473993" y="3289125"/>
            <a:ext cx="2230438"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a:extLst>
              <a:ext uri="{FF2B5EF4-FFF2-40B4-BE49-F238E27FC236}">
                <a16:creationId xmlns:a16="http://schemas.microsoft.com/office/drawing/2014/main" xmlns="" id="{E03485F8-E7B7-43BD-8C47-1D712394C08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7392"/>
          <a:stretch/>
        </p:blipFill>
        <p:spPr bwMode="auto">
          <a:xfrm>
            <a:off x="4866418" y="3672188"/>
            <a:ext cx="3703320"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a:extLst>
              <a:ext uri="{FF2B5EF4-FFF2-40B4-BE49-F238E27FC236}">
                <a16:creationId xmlns:a16="http://schemas.microsoft.com/office/drawing/2014/main" xmlns="" id="{7E6B9161-CE75-4576-A2D3-166E13DAC70A}"/>
              </a:ext>
            </a:extLst>
          </p:cNvPr>
          <p:cNvSpPr txBox="1"/>
          <p:nvPr/>
        </p:nvSpPr>
        <p:spPr>
          <a:xfrm>
            <a:off x="4683538" y="6387132"/>
            <a:ext cx="4069080" cy="338554"/>
          </a:xfrm>
          <a:prstGeom prst="rect">
            <a:avLst/>
          </a:prstGeom>
          <a:noFill/>
        </p:spPr>
        <p:txBody>
          <a:bodyPr wrap="square" rtlCol="0">
            <a:spAutoFit/>
          </a:bodyPr>
          <a:lstStyle/>
          <a:p>
            <a:r>
              <a:rPr lang="zh-TW" altLang="en-US" sz="1600" b="1" dirty="0">
                <a:cs typeface="Times New Roman" panose="02020603050405020304" pitchFamily="18" charset="0"/>
              </a:rPr>
              <a:t>銅沉積在黃銅上顯示的脫鋅效應</a:t>
            </a:r>
            <a:r>
              <a:rPr lang="en-US" altLang="zh-TW" sz="1600" b="1" dirty="0">
                <a:cs typeface="Times New Roman" panose="02020603050405020304" pitchFamily="18" charset="0"/>
              </a:rPr>
              <a:t>(50</a:t>
            </a:r>
            <a:r>
              <a:rPr lang="zh-TW" altLang="en-US" sz="1600" b="1" dirty="0">
                <a:cs typeface="Times New Roman" panose="02020603050405020304" pitchFamily="18" charset="0"/>
              </a:rPr>
              <a:t>倍</a:t>
            </a:r>
            <a:r>
              <a:rPr lang="en-US" altLang="zh-TW" sz="1600" b="1" dirty="0">
                <a:cs typeface="Times New Roman" panose="02020603050405020304" pitchFamily="18" charset="0"/>
              </a:rPr>
              <a:t>)</a:t>
            </a:r>
            <a:endParaRPr lang="zh-TW" altLang="en-US" sz="1600" b="1" dirty="0">
              <a:cs typeface="Times New Roman" panose="02020603050405020304" pitchFamily="18" charset="0"/>
            </a:endParaRPr>
          </a:p>
        </p:txBody>
      </p:sp>
      <p:sp>
        <p:nvSpPr>
          <p:cNvPr id="8" name="文字方塊 7">
            <a:extLst>
              <a:ext uri="{FF2B5EF4-FFF2-40B4-BE49-F238E27FC236}">
                <a16:creationId xmlns:a16="http://schemas.microsoft.com/office/drawing/2014/main" xmlns="" id="{131FFD6C-B54F-45FD-A778-037155DFA4BA}"/>
              </a:ext>
            </a:extLst>
          </p:cNvPr>
          <p:cNvSpPr txBox="1"/>
          <p:nvPr/>
        </p:nvSpPr>
        <p:spPr>
          <a:xfrm>
            <a:off x="687609" y="6254354"/>
            <a:ext cx="3813048" cy="584775"/>
          </a:xfrm>
          <a:prstGeom prst="rect">
            <a:avLst/>
          </a:prstGeom>
          <a:noFill/>
        </p:spPr>
        <p:txBody>
          <a:bodyPr wrap="square" rtlCol="0">
            <a:spAutoFit/>
          </a:bodyPr>
          <a:lstStyle/>
          <a:p>
            <a:r>
              <a:rPr lang="zh-TW" altLang="en-US" sz="1600" b="1" dirty="0"/>
              <a:t>精煉時，熔融的鉛侵蝕鋼板銲接處，因而產生腐蝕的裂紋</a:t>
            </a:r>
            <a:endParaRPr lang="en-US" altLang="zh-TW" sz="1600" b="1" dirty="0"/>
          </a:p>
        </p:txBody>
      </p:sp>
      <p:sp>
        <p:nvSpPr>
          <p:cNvPr id="9" name="標題 1">
            <a:extLst>
              <a:ext uri="{FF2B5EF4-FFF2-40B4-BE49-F238E27FC236}">
                <a16:creationId xmlns:a16="http://schemas.microsoft.com/office/drawing/2014/main" xmlns="" id="{D362F579-0D6B-4C14-BAEF-9E8CEE738E7B}"/>
              </a:ext>
            </a:extLst>
          </p:cNvPr>
          <p:cNvSpPr txBox="1">
            <a:spLocks/>
          </p:cNvSpPr>
          <p:nvPr/>
        </p:nvSpPr>
        <p:spPr>
          <a:xfrm>
            <a:off x="628650" y="645669"/>
            <a:ext cx="1949450" cy="738631"/>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altLang="zh-TW" sz="2800" b="1" dirty="0">
                <a:ea typeface="微軟正黑體" panose="020B0604030504040204" pitchFamily="34" charset="-120"/>
              </a:rPr>
              <a:t>2.</a:t>
            </a:r>
            <a:r>
              <a:rPr lang="zh-TW" altLang="en-US" sz="2800" b="1" dirty="0">
                <a:ea typeface="微軟正黑體" panose="020B0604030504040204" pitchFamily="34" charset="-120"/>
              </a:rPr>
              <a:t>化學腐蝕</a:t>
            </a:r>
          </a:p>
        </p:txBody>
      </p:sp>
    </p:spTree>
    <p:extLst>
      <p:ext uri="{BB962C8B-B14F-4D97-AF65-F5344CB8AC3E}">
        <p14:creationId xmlns:p14="http://schemas.microsoft.com/office/powerpoint/2010/main" val="1604318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xmlns="" id="{E0307AC7-1216-4E08-AA22-416249FF48A1}"/>
              </a:ext>
            </a:extLst>
          </p:cNvPr>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7</a:t>
            </a:fld>
            <a:endParaRPr lang="zh-TW" altLang="en-US">
              <a:solidFill>
                <a:prstClr val="black">
                  <a:tint val="75000"/>
                </a:prstClr>
              </a:solidFill>
            </a:endParaRPr>
          </a:p>
        </p:txBody>
      </p:sp>
      <p:sp>
        <p:nvSpPr>
          <p:cNvPr id="6" name="內容版面配置區 5">
            <a:extLst>
              <a:ext uri="{FF2B5EF4-FFF2-40B4-BE49-F238E27FC236}">
                <a16:creationId xmlns:a16="http://schemas.microsoft.com/office/drawing/2014/main" xmlns="" id="{B39A4719-5B93-4772-AB18-E5F7A2904B03}"/>
              </a:ext>
            </a:extLst>
          </p:cNvPr>
          <p:cNvSpPr>
            <a:spLocks noGrp="1"/>
          </p:cNvSpPr>
          <p:nvPr>
            <p:ph idx="1"/>
          </p:nvPr>
        </p:nvSpPr>
        <p:spPr>
          <a:xfrm>
            <a:off x="374550" y="1763065"/>
            <a:ext cx="8617049" cy="4351338"/>
          </a:xfrm>
        </p:spPr>
        <p:txBody>
          <a:bodyPr>
            <a:normAutofit/>
          </a:bodyPr>
          <a:lstStyle/>
          <a:p>
            <a:pPr marL="457200" indent="-457200">
              <a:buFont typeface="+mj-lt"/>
              <a:buAutoNum type="arabicPeriod"/>
            </a:pPr>
            <a:r>
              <a:rPr lang="zh-TW" altLang="en-US" sz="2400" dirty="0"/>
              <a:t>腐蝕發生時金屬原子失去電子而離子化</a:t>
            </a:r>
          </a:p>
          <a:p>
            <a:pPr marL="457200" indent="-457200">
              <a:buFont typeface="+mj-lt"/>
              <a:buAutoNum type="arabicPeriod"/>
            </a:pPr>
            <a:r>
              <a:rPr lang="zh-TW" altLang="en-US" sz="2400" dirty="0"/>
              <a:t>在電化學腐蝕過程伴隨著電流的發生</a:t>
            </a:r>
            <a:endParaRPr lang="en-US" altLang="zh-TW" sz="2400" dirty="0"/>
          </a:p>
          <a:p>
            <a:pPr marL="457200" indent="-457200">
              <a:buFont typeface="+mj-lt"/>
              <a:buAutoNum type="arabicPeriod"/>
            </a:pPr>
            <a:r>
              <a:rPr lang="zh-TW" altLang="en-US" sz="2400" dirty="0">
                <a:solidFill>
                  <a:srgbClr val="FF0000"/>
                </a:solidFill>
              </a:rPr>
              <a:t>比化學腐蝕嚴重</a:t>
            </a:r>
            <a:endParaRPr lang="zh-TW" altLang="en-US" sz="2400" dirty="0"/>
          </a:p>
          <a:p>
            <a:pPr marL="457200" indent="-457200">
              <a:buFont typeface="+mj-lt"/>
              <a:buAutoNum type="arabicPeriod"/>
            </a:pPr>
            <a:r>
              <a:rPr lang="zh-TW" altLang="en-US" sz="2400" dirty="0"/>
              <a:t>電化學電池的組成包括四個組成</a:t>
            </a:r>
            <a:r>
              <a:rPr lang="en-US" altLang="zh-TW" sz="2400" dirty="0"/>
              <a:t>:</a:t>
            </a:r>
            <a:endParaRPr lang="zh-TW" altLang="en-US" sz="2400" dirty="0"/>
          </a:p>
        </p:txBody>
      </p:sp>
      <p:pic>
        <p:nvPicPr>
          <p:cNvPr id="8" name="圖片 7">
            <a:extLst>
              <a:ext uri="{FF2B5EF4-FFF2-40B4-BE49-F238E27FC236}">
                <a16:creationId xmlns:a16="http://schemas.microsoft.com/office/drawing/2014/main" xmlns="" id="{F1ABDFCB-3FC0-4635-B563-16967002F19E}"/>
              </a:ext>
            </a:extLst>
          </p:cNvPr>
          <p:cNvPicPr>
            <a:picLocks noChangeAspect="1"/>
          </p:cNvPicPr>
          <p:nvPr/>
        </p:nvPicPr>
        <p:blipFill>
          <a:blip r:embed="rId2"/>
          <a:stretch>
            <a:fillRect/>
          </a:stretch>
        </p:blipFill>
        <p:spPr>
          <a:xfrm>
            <a:off x="6388316" y="2000554"/>
            <a:ext cx="2381134" cy="2597600"/>
          </a:xfrm>
          <a:prstGeom prst="rect">
            <a:avLst/>
          </a:prstGeom>
        </p:spPr>
      </p:pic>
      <p:sp>
        <p:nvSpPr>
          <p:cNvPr id="12" name="文字方塊 11">
            <a:extLst>
              <a:ext uri="{FF2B5EF4-FFF2-40B4-BE49-F238E27FC236}">
                <a16:creationId xmlns:a16="http://schemas.microsoft.com/office/drawing/2014/main" xmlns="" id="{BA63DD17-A318-4F38-ADC3-5782D9B4CE96}"/>
              </a:ext>
            </a:extLst>
          </p:cNvPr>
          <p:cNvSpPr txBox="1"/>
          <p:nvPr/>
        </p:nvSpPr>
        <p:spPr>
          <a:xfrm>
            <a:off x="6854714" y="4568197"/>
            <a:ext cx="1620957" cy="307777"/>
          </a:xfrm>
          <a:prstGeom prst="rect">
            <a:avLst/>
          </a:prstGeom>
          <a:noFill/>
        </p:spPr>
        <p:txBody>
          <a:bodyPr wrap="none" rtlCol="0">
            <a:spAutoFit/>
          </a:bodyPr>
          <a:lstStyle/>
          <a:p>
            <a:r>
              <a:rPr lang="zh-TW" altLang="en-US" sz="1400" b="1" dirty="0"/>
              <a:t>簡單的電化學電池</a:t>
            </a:r>
          </a:p>
        </p:txBody>
      </p:sp>
      <p:sp>
        <p:nvSpPr>
          <p:cNvPr id="3" name="文字方塊 2">
            <a:extLst>
              <a:ext uri="{FF2B5EF4-FFF2-40B4-BE49-F238E27FC236}">
                <a16:creationId xmlns:a16="http://schemas.microsoft.com/office/drawing/2014/main" xmlns="" id="{26E69E02-13B7-4C4E-8553-B92A6E3984BF}"/>
              </a:ext>
            </a:extLst>
          </p:cNvPr>
          <p:cNvSpPr txBox="1"/>
          <p:nvPr/>
        </p:nvSpPr>
        <p:spPr>
          <a:xfrm>
            <a:off x="6071158" y="1209936"/>
            <a:ext cx="2984683" cy="369332"/>
          </a:xfrm>
          <a:prstGeom prst="rect">
            <a:avLst/>
          </a:prstGeom>
          <a:noFill/>
          <a:ln w="38100">
            <a:solidFill>
              <a:schemeClr val="accent2"/>
            </a:solidFill>
          </a:ln>
        </p:spPr>
        <p:txBody>
          <a:bodyPr wrap="square" rtlCol="0">
            <a:spAutoFit/>
          </a:bodyPr>
          <a:lstStyle/>
          <a:p>
            <a:r>
              <a:rPr lang="zh-TW" altLang="en-US" dirty="0"/>
              <a:t>介質</a:t>
            </a:r>
            <a:r>
              <a:rPr lang="en-US" altLang="zh-TW" dirty="0"/>
              <a:t>:</a:t>
            </a:r>
            <a:r>
              <a:rPr lang="zh-TW" altLang="en-US" dirty="0"/>
              <a:t>大氣</a:t>
            </a:r>
            <a:r>
              <a:rPr lang="en-US" altLang="zh-TW" dirty="0"/>
              <a:t>,</a:t>
            </a:r>
            <a:r>
              <a:rPr lang="zh-TW" altLang="en-US" dirty="0"/>
              <a:t>水</a:t>
            </a:r>
            <a:r>
              <a:rPr lang="en-US" altLang="zh-TW" dirty="0"/>
              <a:t>,</a:t>
            </a:r>
            <a:r>
              <a:rPr lang="zh-TW" altLang="en-US" dirty="0"/>
              <a:t>土壤</a:t>
            </a:r>
            <a:r>
              <a:rPr lang="en-US" altLang="zh-TW" dirty="0"/>
              <a:t>,</a:t>
            </a:r>
            <a:r>
              <a:rPr lang="zh-TW" altLang="en-US" dirty="0"/>
              <a:t>化學物質</a:t>
            </a:r>
            <a:endParaRPr lang="en-US" altLang="zh-TW" dirty="0"/>
          </a:p>
        </p:txBody>
      </p:sp>
      <p:sp>
        <p:nvSpPr>
          <p:cNvPr id="5" name="文字方塊 4">
            <a:extLst>
              <a:ext uri="{FF2B5EF4-FFF2-40B4-BE49-F238E27FC236}">
                <a16:creationId xmlns:a16="http://schemas.microsoft.com/office/drawing/2014/main" xmlns="" id="{10CA16BB-316A-4AAF-BD69-364AD4F98234}"/>
              </a:ext>
            </a:extLst>
          </p:cNvPr>
          <p:cNvSpPr txBox="1"/>
          <p:nvPr/>
        </p:nvSpPr>
        <p:spPr>
          <a:xfrm>
            <a:off x="6654228" y="2709398"/>
            <a:ext cx="661371" cy="369332"/>
          </a:xfrm>
          <a:prstGeom prst="rect">
            <a:avLst/>
          </a:prstGeom>
          <a:solidFill>
            <a:schemeClr val="bg1"/>
          </a:solidFill>
          <a:ln w="38100">
            <a:solidFill>
              <a:schemeClr val="accent2"/>
            </a:solidFill>
          </a:ln>
        </p:spPr>
        <p:txBody>
          <a:bodyPr wrap="square" rtlCol="0">
            <a:spAutoFit/>
          </a:bodyPr>
          <a:lstStyle/>
          <a:p>
            <a:r>
              <a:rPr lang="zh-TW" altLang="en-US" dirty="0"/>
              <a:t>陽極</a:t>
            </a:r>
          </a:p>
        </p:txBody>
      </p:sp>
      <p:sp>
        <p:nvSpPr>
          <p:cNvPr id="11" name="文字方塊 10">
            <a:extLst>
              <a:ext uri="{FF2B5EF4-FFF2-40B4-BE49-F238E27FC236}">
                <a16:creationId xmlns:a16="http://schemas.microsoft.com/office/drawing/2014/main" xmlns="" id="{2A3D2BC9-C738-423C-94CE-12E672B9376B}"/>
              </a:ext>
            </a:extLst>
          </p:cNvPr>
          <p:cNvSpPr txBox="1"/>
          <p:nvPr/>
        </p:nvSpPr>
        <p:spPr>
          <a:xfrm>
            <a:off x="7832721" y="2709398"/>
            <a:ext cx="642950" cy="369332"/>
          </a:xfrm>
          <a:prstGeom prst="rect">
            <a:avLst/>
          </a:prstGeom>
          <a:solidFill>
            <a:schemeClr val="bg1"/>
          </a:solidFill>
          <a:ln w="38100">
            <a:solidFill>
              <a:schemeClr val="accent2"/>
            </a:solidFill>
          </a:ln>
        </p:spPr>
        <p:txBody>
          <a:bodyPr wrap="square" rtlCol="0">
            <a:spAutoFit/>
          </a:bodyPr>
          <a:lstStyle/>
          <a:p>
            <a:r>
              <a:rPr lang="zh-TW" altLang="en-US" dirty="0"/>
              <a:t>陰極</a:t>
            </a:r>
          </a:p>
        </p:txBody>
      </p:sp>
      <p:sp>
        <p:nvSpPr>
          <p:cNvPr id="13" name="文字方塊 12">
            <a:extLst>
              <a:ext uri="{FF2B5EF4-FFF2-40B4-BE49-F238E27FC236}">
                <a16:creationId xmlns:a16="http://schemas.microsoft.com/office/drawing/2014/main" xmlns="" id="{8121AD15-B237-4A22-A10E-363E364F20DD}"/>
              </a:ext>
            </a:extLst>
          </p:cNvPr>
          <p:cNvSpPr txBox="1"/>
          <p:nvPr/>
        </p:nvSpPr>
        <p:spPr>
          <a:xfrm>
            <a:off x="7932556" y="4109901"/>
            <a:ext cx="927665" cy="369332"/>
          </a:xfrm>
          <a:prstGeom prst="rect">
            <a:avLst/>
          </a:prstGeom>
          <a:solidFill>
            <a:schemeClr val="bg1"/>
          </a:solidFill>
          <a:ln w="38100">
            <a:solidFill>
              <a:schemeClr val="accent2"/>
            </a:solidFill>
          </a:ln>
        </p:spPr>
        <p:txBody>
          <a:bodyPr wrap="square" rtlCol="0">
            <a:spAutoFit/>
          </a:bodyPr>
          <a:lstStyle/>
          <a:p>
            <a:r>
              <a:rPr lang="zh-TW" altLang="en-US" dirty="0"/>
              <a:t>電解質</a:t>
            </a:r>
          </a:p>
        </p:txBody>
      </p:sp>
      <p:sp>
        <p:nvSpPr>
          <p:cNvPr id="15" name="標題 1">
            <a:extLst>
              <a:ext uri="{FF2B5EF4-FFF2-40B4-BE49-F238E27FC236}">
                <a16:creationId xmlns:a16="http://schemas.microsoft.com/office/drawing/2014/main" xmlns="" id="{550F8F7D-3639-4807-BC54-6EDF67848D2E}"/>
              </a:ext>
            </a:extLst>
          </p:cNvPr>
          <p:cNvSpPr txBox="1">
            <a:spLocks/>
          </p:cNvSpPr>
          <p:nvPr/>
        </p:nvSpPr>
        <p:spPr>
          <a:xfrm>
            <a:off x="628650" y="645669"/>
            <a:ext cx="2429860" cy="738631"/>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altLang="zh-TW" sz="2800" b="1" dirty="0">
                <a:ea typeface="微軟正黑體" panose="020B0604030504040204" pitchFamily="34" charset="-120"/>
              </a:rPr>
              <a:t>3.</a:t>
            </a:r>
            <a:r>
              <a:rPr lang="zh-TW" altLang="en-US" sz="2800" b="1" dirty="0">
                <a:ea typeface="微軟正黑體" panose="020B0604030504040204" pitchFamily="34" charset="-120"/>
              </a:rPr>
              <a:t>電化學腐蝕</a:t>
            </a:r>
          </a:p>
        </p:txBody>
      </p:sp>
      <p:sp>
        <p:nvSpPr>
          <p:cNvPr id="14" name="矩形 7">
            <a:extLst>
              <a:ext uri="{FF2B5EF4-FFF2-40B4-BE49-F238E27FC236}">
                <a16:creationId xmlns:a16="http://schemas.microsoft.com/office/drawing/2014/main" xmlns="" id="{BD9C677B-DBFE-47E9-81B3-2FA6617C4308}"/>
              </a:ext>
            </a:extLst>
          </p:cNvPr>
          <p:cNvSpPr>
            <a:spLocks noChangeArrowheads="1"/>
          </p:cNvSpPr>
          <p:nvPr/>
        </p:nvSpPr>
        <p:spPr bwMode="auto">
          <a:xfrm>
            <a:off x="326740" y="4028306"/>
            <a:ext cx="5463540" cy="169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500"/>
              </a:lnSpc>
              <a:buClr>
                <a:srgbClr val="000000"/>
              </a:buClr>
              <a:buSzPct val="75000"/>
            </a:pPr>
            <a:r>
              <a:rPr lang="zh-TW" altLang="en-US" sz="2400" b="1" dirty="0">
                <a:solidFill>
                  <a:srgbClr val="FF0000"/>
                </a:solidFill>
                <a:cs typeface="Times New Roman" panose="02020603050405020304" pitchFamily="18" charset="0"/>
              </a:rPr>
              <a:t>電化學腐蝕的種類</a:t>
            </a:r>
          </a:p>
          <a:p>
            <a:pPr>
              <a:lnSpc>
                <a:spcPts val="2500"/>
              </a:lnSpc>
              <a:buClr>
                <a:srgbClr val="000000"/>
              </a:buClr>
              <a:buSzPct val="75000"/>
            </a:pPr>
            <a:r>
              <a:rPr lang="zh-TW" altLang="en-US" sz="2400" dirty="0">
                <a:solidFill>
                  <a:srgbClr val="000000"/>
                </a:solidFill>
                <a:cs typeface="Times New Roman" panose="02020603050405020304" pitchFamily="18" charset="0"/>
              </a:rPr>
              <a:t>    </a:t>
            </a:r>
            <a:r>
              <a:rPr lang="zh-TW" altLang="en-US" sz="2000" dirty="0">
                <a:solidFill>
                  <a:srgbClr val="000000"/>
                </a:solidFill>
                <a:cs typeface="Times New Roman" panose="02020603050405020304" pitchFamily="18" charset="0"/>
              </a:rPr>
              <a:t>伽凡尼電池可區分為三種，分別為</a:t>
            </a:r>
            <a:endParaRPr lang="en-US" altLang="zh-TW" sz="2000" dirty="0">
              <a:solidFill>
                <a:srgbClr val="000000"/>
              </a:solidFill>
              <a:cs typeface="Times New Roman" panose="02020603050405020304" pitchFamily="18" charset="0"/>
            </a:endParaRPr>
          </a:p>
          <a:p>
            <a:pPr marL="265113" algn="l" eaLnBrk="1" hangingPunct="1">
              <a:lnSpc>
                <a:spcPts val="2500"/>
              </a:lnSpc>
              <a:buClr>
                <a:srgbClr val="000000"/>
              </a:buClr>
              <a:buSzPct val="75000"/>
            </a:pPr>
            <a:r>
              <a:rPr lang="en-US" altLang="zh-TW" sz="2000" dirty="0">
                <a:solidFill>
                  <a:srgbClr val="0000FF"/>
                </a:solidFill>
                <a:cs typeface="Times New Roman" panose="02020603050405020304" pitchFamily="18" charset="0"/>
              </a:rPr>
              <a:t>(1)</a:t>
            </a:r>
            <a:r>
              <a:rPr lang="zh-TW" altLang="en-US" sz="2000" dirty="0">
                <a:solidFill>
                  <a:srgbClr val="0000FF"/>
                </a:solidFill>
                <a:cs typeface="Times New Roman" panose="02020603050405020304" pitchFamily="18" charset="0"/>
              </a:rPr>
              <a:t>組成電池</a:t>
            </a:r>
            <a:r>
              <a:rPr lang="en-US" altLang="zh-TW" sz="2000" dirty="0">
                <a:solidFill>
                  <a:srgbClr val="0000FF"/>
                </a:solidFill>
                <a:cs typeface="Times New Roman" panose="02020603050405020304" pitchFamily="18" charset="0"/>
              </a:rPr>
              <a:t>(composition</a:t>
            </a:r>
            <a:r>
              <a:rPr lang="zh-TW" altLang="en-US" sz="2000" dirty="0">
                <a:solidFill>
                  <a:srgbClr val="0000FF"/>
                </a:solidFill>
                <a:cs typeface="Times New Roman" panose="02020603050405020304" pitchFamily="18" charset="0"/>
              </a:rPr>
              <a:t> </a:t>
            </a:r>
            <a:r>
              <a:rPr lang="en-US" altLang="zh-TW" sz="2000" dirty="0">
                <a:solidFill>
                  <a:srgbClr val="0000FF"/>
                </a:solidFill>
                <a:cs typeface="Times New Roman" panose="02020603050405020304" pitchFamily="18" charset="0"/>
              </a:rPr>
              <a:t>cells)</a:t>
            </a:r>
          </a:p>
          <a:p>
            <a:pPr marL="265113" algn="l" eaLnBrk="1" hangingPunct="1">
              <a:lnSpc>
                <a:spcPts val="2500"/>
              </a:lnSpc>
              <a:buClr>
                <a:srgbClr val="000000"/>
              </a:buClr>
              <a:buSzPct val="75000"/>
            </a:pPr>
            <a:r>
              <a:rPr lang="en-US" altLang="zh-TW" sz="2000" dirty="0">
                <a:solidFill>
                  <a:srgbClr val="0000FF"/>
                </a:solidFill>
                <a:cs typeface="Times New Roman" panose="02020603050405020304" pitchFamily="18" charset="0"/>
              </a:rPr>
              <a:t>(2)</a:t>
            </a:r>
            <a:r>
              <a:rPr lang="zh-TW" altLang="en-US" sz="2000" dirty="0">
                <a:solidFill>
                  <a:srgbClr val="0000FF"/>
                </a:solidFill>
                <a:cs typeface="Times New Roman" panose="02020603050405020304" pitchFamily="18" charset="0"/>
              </a:rPr>
              <a:t>應力電池</a:t>
            </a:r>
            <a:r>
              <a:rPr lang="en-US" altLang="zh-TW" sz="2000" dirty="0">
                <a:solidFill>
                  <a:srgbClr val="0000FF"/>
                </a:solidFill>
                <a:cs typeface="Times New Roman" panose="02020603050405020304" pitchFamily="18" charset="0"/>
              </a:rPr>
              <a:t>(stress cells)</a:t>
            </a:r>
          </a:p>
          <a:p>
            <a:pPr marL="265113" algn="l" eaLnBrk="1" hangingPunct="1">
              <a:lnSpc>
                <a:spcPts val="2500"/>
              </a:lnSpc>
              <a:buClr>
                <a:srgbClr val="000000"/>
              </a:buClr>
              <a:buSzPct val="75000"/>
            </a:pPr>
            <a:r>
              <a:rPr lang="en-US" altLang="zh-TW" sz="2000" dirty="0">
                <a:solidFill>
                  <a:srgbClr val="0000FF"/>
                </a:solidFill>
                <a:cs typeface="Times New Roman" panose="02020603050405020304" pitchFamily="18" charset="0"/>
              </a:rPr>
              <a:t>(3)</a:t>
            </a:r>
            <a:r>
              <a:rPr lang="zh-TW" altLang="en-US" sz="2000" dirty="0">
                <a:solidFill>
                  <a:srgbClr val="0000FF"/>
                </a:solidFill>
                <a:cs typeface="Times New Roman" panose="02020603050405020304" pitchFamily="18" charset="0"/>
              </a:rPr>
              <a:t>濃差電池</a:t>
            </a:r>
            <a:r>
              <a:rPr lang="en-US" altLang="zh-TW" sz="2000" dirty="0">
                <a:solidFill>
                  <a:srgbClr val="0000FF"/>
                </a:solidFill>
                <a:cs typeface="Times New Roman" panose="02020603050405020304" pitchFamily="18" charset="0"/>
              </a:rPr>
              <a:t>(concentration cells)</a:t>
            </a:r>
            <a:endParaRPr lang="zh-TW" altLang="en-US" sz="2000" dirty="0">
              <a:solidFill>
                <a:srgbClr val="0000FF"/>
              </a:solidFill>
              <a:cs typeface="Times New Roman" panose="02020603050405020304" pitchFamily="18" charset="0"/>
            </a:endParaRPr>
          </a:p>
        </p:txBody>
      </p:sp>
    </p:spTree>
    <p:extLst>
      <p:ext uri="{BB962C8B-B14F-4D97-AF65-F5344CB8AC3E}">
        <p14:creationId xmlns:p14="http://schemas.microsoft.com/office/powerpoint/2010/main" val="25234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50" fill="hold">
                                          <p:stCondLst>
                                            <p:cond delay="0"/>
                                          </p:stCondLst>
                                        </p:cTn>
                                        <p:tgtEl>
                                          <p:spTgt spid="5"/>
                                        </p:tgtEl>
                                        <p:attrNameLst>
                                          <p:attrName>r</p:attrName>
                                        </p:attrNameLst>
                                      </p:cBhvr>
                                    </p:animRot>
                                    <p:animRot by="-240000">
                                      <p:cBhvr>
                                        <p:cTn id="7" dur="100" fill="hold">
                                          <p:stCondLst>
                                            <p:cond delay="100"/>
                                          </p:stCondLst>
                                        </p:cTn>
                                        <p:tgtEl>
                                          <p:spTgt spid="5"/>
                                        </p:tgtEl>
                                        <p:attrNameLst>
                                          <p:attrName>r</p:attrName>
                                        </p:attrNameLst>
                                      </p:cBhvr>
                                    </p:animRot>
                                    <p:animRot by="240000">
                                      <p:cBhvr>
                                        <p:cTn id="8" dur="100" fill="hold">
                                          <p:stCondLst>
                                            <p:cond delay="200"/>
                                          </p:stCondLst>
                                        </p:cTn>
                                        <p:tgtEl>
                                          <p:spTgt spid="5"/>
                                        </p:tgtEl>
                                        <p:attrNameLst>
                                          <p:attrName>r</p:attrName>
                                        </p:attrNameLst>
                                      </p:cBhvr>
                                    </p:animRot>
                                    <p:animRot by="-240000">
                                      <p:cBhvr>
                                        <p:cTn id="9" dur="100" fill="hold">
                                          <p:stCondLst>
                                            <p:cond delay="300"/>
                                          </p:stCondLst>
                                        </p:cTn>
                                        <p:tgtEl>
                                          <p:spTgt spid="5"/>
                                        </p:tgtEl>
                                        <p:attrNameLst>
                                          <p:attrName>r</p:attrName>
                                        </p:attrNameLst>
                                      </p:cBhvr>
                                    </p:animRot>
                                    <p:animRot by="120000">
                                      <p:cBhvr>
                                        <p:cTn id="10" dur="100" fill="hold">
                                          <p:stCondLst>
                                            <p:cond delay="4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50" fill="hold">
                                          <p:stCondLst>
                                            <p:cond delay="0"/>
                                          </p:stCondLst>
                                        </p:cTn>
                                        <p:tgtEl>
                                          <p:spTgt spid="11"/>
                                        </p:tgtEl>
                                        <p:attrNameLst>
                                          <p:attrName>r</p:attrName>
                                        </p:attrNameLst>
                                      </p:cBhvr>
                                    </p:animRot>
                                    <p:animRot by="-240000">
                                      <p:cBhvr>
                                        <p:cTn id="15" dur="100" fill="hold">
                                          <p:stCondLst>
                                            <p:cond delay="100"/>
                                          </p:stCondLst>
                                        </p:cTn>
                                        <p:tgtEl>
                                          <p:spTgt spid="11"/>
                                        </p:tgtEl>
                                        <p:attrNameLst>
                                          <p:attrName>r</p:attrName>
                                        </p:attrNameLst>
                                      </p:cBhvr>
                                    </p:animRot>
                                    <p:animRot by="240000">
                                      <p:cBhvr>
                                        <p:cTn id="16" dur="100" fill="hold">
                                          <p:stCondLst>
                                            <p:cond delay="200"/>
                                          </p:stCondLst>
                                        </p:cTn>
                                        <p:tgtEl>
                                          <p:spTgt spid="11"/>
                                        </p:tgtEl>
                                        <p:attrNameLst>
                                          <p:attrName>r</p:attrName>
                                        </p:attrNameLst>
                                      </p:cBhvr>
                                    </p:animRot>
                                    <p:animRot by="-240000">
                                      <p:cBhvr>
                                        <p:cTn id="17" dur="100" fill="hold">
                                          <p:stCondLst>
                                            <p:cond delay="300"/>
                                          </p:stCondLst>
                                        </p:cTn>
                                        <p:tgtEl>
                                          <p:spTgt spid="11"/>
                                        </p:tgtEl>
                                        <p:attrNameLst>
                                          <p:attrName>r</p:attrName>
                                        </p:attrNameLst>
                                      </p:cBhvr>
                                    </p:animRot>
                                    <p:animRot by="120000">
                                      <p:cBhvr>
                                        <p:cTn id="18" dur="100" fill="hold">
                                          <p:stCondLst>
                                            <p:cond delay="400"/>
                                          </p:stCondLst>
                                        </p:cTn>
                                        <p:tgtEl>
                                          <p:spTgt spid="1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0" nodeType="clickEffect">
                                  <p:stCondLst>
                                    <p:cond delay="0"/>
                                  </p:stCondLst>
                                  <p:childTnLst>
                                    <p:animRot by="120000">
                                      <p:cBhvr>
                                        <p:cTn id="22" dur="50" fill="hold">
                                          <p:stCondLst>
                                            <p:cond delay="0"/>
                                          </p:stCondLst>
                                        </p:cTn>
                                        <p:tgtEl>
                                          <p:spTgt spid="13"/>
                                        </p:tgtEl>
                                        <p:attrNameLst>
                                          <p:attrName>r</p:attrName>
                                        </p:attrNameLst>
                                      </p:cBhvr>
                                    </p:animRot>
                                    <p:animRot by="-240000">
                                      <p:cBhvr>
                                        <p:cTn id="23" dur="100" fill="hold">
                                          <p:stCondLst>
                                            <p:cond delay="100"/>
                                          </p:stCondLst>
                                        </p:cTn>
                                        <p:tgtEl>
                                          <p:spTgt spid="13"/>
                                        </p:tgtEl>
                                        <p:attrNameLst>
                                          <p:attrName>r</p:attrName>
                                        </p:attrNameLst>
                                      </p:cBhvr>
                                    </p:animRot>
                                    <p:animRot by="240000">
                                      <p:cBhvr>
                                        <p:cTn id="24" dur="100" fill="hold">
                                          <p:stCondLst>
                                            <p:cond delay="200"/>
                                          </p:stCondLst>
                                        </p:cTn>
                                        <p:tgtEl>
                                          <p:spTgt spid="13"/>
                                        </p:tgtEl>
                                        <p:attrNameLst>
                                          <p:attrName>r</p:attrName>
                                        </p:attrNameLst>
                                      </p:cBhvr>
                                    </p:animRot>
                                    <p:animRot by="-240000">
                                      <p:cBhvr>
                                        <p:cTn id="25" dur="100" fill="hold">
                                          <p:stCondLst>
                                            <p:cond delay="300"/>
                                          </p:stCondLst>
                                        </p:cTn>
                                        <p:tgtEl>
                                          <p:spTgt spid="13"/>
                                        </p:tgtEl>
                                        <p:attrNameLst>
                                          <p:attrName>r</p:attrName>
                                        </p:attrNameLst>
                                      </p:cBhvr>
                                    </p:animRot>
                                    <p:animRot by="120000">
                                      <p:cBhvr>
                                        <p:cTn id="26" dur="100" fill="hold">
                                          <p:stCondLst>
                                            <p:cond delay="400"/>
                                          </p:stCondLst>
                                        </p:cTn>
                                        <p:tgtEl>
                                          <p:spTgt spid="13"/>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grpId="0" nodeType="clickEffect">
                                  <p:stCondLst>
                                    <p:cond delay="0"/>
                                  </p:stCondLst>
                                  <p:childTnLst>
                                    <p:animRot by="120000">
                                      <p:cBhvr>
                                        <p:cTn id="30" dur="50" fill="hold">
                                          <p:stCondLst>
                                            <p:cond delay="0"/>
                                          </p:stCondLst>
                                        </p:cTn>
                                        <p:tgtEl>
                                          <p:spTgt spid="3"/>
                                        </p:tgtEl>
                                        <p:attrNameLst>
                                          <p:attrName>r</p:attrName>
                                        </p:attrNameLst>
                                      </p:cBhvr>
                                    </p:animRot>
                                    <p:animRot by="-240000">
                                      <p:cBhvr>
                                        <p:cTn id="31" dur="100" fill="hold">
                                          <p:stCondLst>
                                            <p:cond delay="100"/>
                                          </p:stCondLst>
                                        </p:cTn>
                                        <p:tgtEl>
                                          <p:spTgt spid="3"/>
                                        </p:tgtEl>
                                        <p:attrNameLst>
                                          <p:attrName>r</p:attrName>
                                        </p:attrNameLst>
                                      </p:cBhvr>
                                    </p:animRot>
                                    <p:animRot by="240000">
                                      <p:cBhvr>
                                        <p:cTn id="32" dur="100" fill="hold">
                                          <p:stCondLst>
                                            <p:cond delay="200"/>
                                          </p:stCondLst>
                                        </p:cTn>
                                        <p:tgtEl>
                                          <p:spTgt spid="3"/>
                                        </p:tgtEl>
                                        <p:attrNameLst>
                                          <p:attrName>r</p:attrName>
                                        </p:attrNameLst>
                                      </p:cBhvr>
                                    </p:animRot>
                                    <p:animRot by="-240000">
                                      <p:cBhvr>
                                        <p:cTn id="33" dur="100" fill="hold">
                                          <p:stCondLst>
                                            <p:cond delay="300"/>
                                          </p:stCondLst>
                                        </p:cTn>
                                        <p:tgtEl>
                                          <p:spTgt spid="3"/>
                                        </p:tgtEl>
                                        <p:attrNameLst>
                                          <p:attrName>r</p:attrName>
                                        </p:attrNameLst>
                                      </p:cBhvr>
                                    </p:animRot>
                                    <p:animRot by="120000">
                                      <p:cBhvr>
                                        <p:cTn id="34" dur="100" fill="hold">
                                          <p:stCondLst>
                                            <p:cond delay="4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3">
            <a:extLst>
              <a:ext uri="{FF2B5EF4-FFF2-40B4-BE49-F238E27FC236}">
                <a16:creationId xmlns:a16="http://schemas.microsoft.com/office/drawing/2014/main" xmlns="" id="{E0307AC7-1216-4E08-AA22-416249FF48A1}"/>
              </a:ext>
            </a:extLst>
          </p:cNvPr>
          <p:cNvSpPr>
            <a:spLocks noGrp="1"/>
          </p:cNvSpPr>
          <p:nvPr>
            <p:ph type="sldNum" sz="quarter" idx="12"/>
          </p:nvPr>
        </p:nvSpPr>
        <p:spPr>
          <a:xfrm>
            <a:off x="6457950" y="6356351"/>
            <a:ext cx="2057400" cy="365125"/>
          </a:xfrm>
        </p:spPr>
        <p:txBody>
          <a:bodyPr/>
          <a:lstStyle/>
          <a:p>
            <a:fld id="{55DFAAF7-E0F2-4667-93C4-6D6AD1ED505A}" type="slidenum">
              <a:rPr lang="zh-TW" altLang="en-US" smtClean="0">
                <a:solidFill>
                  <a:prstClr val="black">
                    <a:tint val="75000"/>
                  </a:prstClr>
                </a:solidFill>
              </a:rPr>
              <a:pPr/>
              <a:t>8</a:t>
            </a:fld>
            <a:endParaRPr lang="zh-TW" altLang="en-US" dirty="0">
              <a:solidFill>
                <a:prstClr val="black">
                  <a:tint val="75000"/>
                </a:prstClr>
              </a:solidFill>
            </a:endParaRPr>
          </a:p>
        </p:txBody>
      </p:sp>
      <p:sp>
        <p:nvSpPr>
          <p:cNvPr id="7" name="AutoShape 12"/>
          <p:cNvSpPr>
            <a:spLocks noChangeAspect="1" noChangeArrowheads="1" noTextEdit="1"/>
          </p:cNvSpPr>
          <p:nvPr/>
        </p:nvSpPr>
        <p:spPr bwMode="auto">
          <a:xfrm>
            <a:off x="0" y="3573362"/>
            <a:ext cx="8915400"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solidFill>
                <a:srgbClr val="000000"/>
              </a:solidFill>
            </a:endParaRPr>
          </a:p>
        </p:txBody>
      </p:sp>
      <p:pic>
        <p:nvPicPr>
          <p:cNvPr id="8" name="Picture 1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863" t="14776" r="11773" b="13224"/>
          <a:stretch/>
        </p:blipFill>
        <p:spPr bwMode="auto">
          <a:xfrm>
            <a:off x="2692908" y="1958816"/>
            <a:ext cx="3511296" cy="256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字方塊 8"/>
          <p:cNvSpPr txBox="1"/>
          <p:nvPr/>
        </p:nvSpPr>
        <p:spPr>
          <a:xfrm>
            <a:off x="2752345" y="4617934"/>
            <a:ext cx="3451859" cy="369332"/>
          </a:xfrm>
          <a:prstGeom prst="rect">
            <a:avLst/>
          </a:prstGeom>
          <a:noFill/>
        </p:spPr>
        <p:txBody>
          <a:bodyPr wrap="square" rtlCol="0">
            <a:spAutoFit/>
          </a:bodyPr>
          <a:lstStyle/>
          <a:p>
            <a:r>
              <a:rPr lang="zh-TW" altLang="en-US" dirty="0"/>
              <a:t>鋼質水管與銅製附件之間的腐蝕</a:t>
            </a:r>
          </a:p>
        </p:txBody>
      </p:sp>
      <p:sp>
        <p:nvSpPr>
          <p:cNvPr id="10" name="矩形 9"/>
          <p:cNvSpPr/>
          <p:nvPr/>
        </p:nvSpPr>
        <p:spPr>
          <a:xfrm>
            <a:off x="210312" y="1148299"/>
            <a:ext cx="8781288" cy="733534"/>
          </a:xfrm>
          <a:prstGeom prst="rect">
            <a:avLst/>
          </a:prstGeom>
        </p:spPr>
        <p:txBody>
          <a:bodyPr wrap="square">
            <a:spAutoFit/>
          </a:bodyPr>
          <a:lstStyle/>
          <a:p>
            <a:pPr>
              <a:lnSpc>
                <a:spcPts val="2500"/>
              </a:lnSpc>
              <a:buClr>
                <a:srgbClr val="000000"/>
              </a:buClr>
              <a:buSzPct val="75000"/>
            </a:pPr>
            <a:r>
              <a:rPr lang="zh-TW" altLang="en-US" sz="2000" dirty="0">
                <a:solidFill>
                  <a:srgbClr val="000000"/>
                </a:solidFill>
                <a:cs typeface="Times New Roman" pitchFamily="18" charset="0"/>
              </a:rPr>
              <a:t>組成電池又稱為異質金屬腐蝕</a:t>
            </a:r>
            <a:r>
              <a:rPr lang="en-US" altLang="zh-TW" sz="2000" dirty="0">
                <a:solidFill>
                  <a:srgbClr val="000000"/>
                </a:solidFill>
                <a:cs typeface="Times New Roman" pitchFamily="18" charset="0"/>
              </a:rPr>
              <a:t>(dissimilar metal corrosion)</a:t>
            </a:r>
            <a:r>
              <a:rPr lang="zh-TW" altLang="en-US" sz="2000" dirty="0">
                <a:solidFill>
                  <a:srgbClr val="000000"/>
                </a:solidFill>
                <a:cs typeface="Times New Roman" pitchFamily="18" charset="0"/>
              </a:rPr>
              <a:t>，是指當兩種不同的金屬或合金</a:t>
            </a:r>
            <a:r>
              <a:rPr lang="en-US" altLang="zh-TW" sz="2000" dirty="0">
                <a:solidFill>
                  <a:srgbClr val="000000"/>
                </a:solidFill>
                <a:cs typeface="Times New Roman" pitchFamily="18" charset="0"/>
              </a:rPr>
              <a:t>(</a:t>
            </a:r>
            <a:r>
              <a:rPr lang="zh-TW" altLang="en-US" sz="2000" dirty="0">
                <a:solidFill>
                  <a:srgbClr val="000000"/>
                </a:solidFill>
                <a:cs typeface="Times New Roman" pitchFamily="18" charset="0"/>
              </a:rPr>
              <a:t>例如銅與鐵</a:t>
            </a:r>
            <a:r>
              <a:rPr lang="en-US" altLang="zh-TW" sz="2000" dirty="0">
                <a:solidFill>
                  <a:srgbClr val="000000"/>
                </a:solidFill>
                <a:cs typeface="Times New Roman" pitchFamily="18" charset="0"/>
              </a:rPr>
              <a:t>)</a:t>
            </a:r>
            <a:r>
              <a:rPr lang="zh-TW" altLang="en-US" sz="2000" dirty="0">
                <a:solidFill>
                  <a:srgbClr val="000000"/>
                </a:solidFill>
                <a:cs typeface="Times New Roman" pitchFamily="18" charset="0"/>
              </a:rPr>
              <a:t>之間產生的電解電池時，所產生的腐蝕</a:t>
            </a:r>
          </a:p>
        </p:txBody>
      </p:sp>
      <p:sp>
        <p:nvSpPr>
          <p:cNvPr id="2" name="矩形 1"/>
          <p:cNvSpPr/>
          <p:nvPr/>
        </p:nvSpPr>
        <p:spPr>
          <a:xfrm>
            <a:off x="228600" y="748189"/>
            <a:ext cx="3635932"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000" b="1" dirty="0">
                <a:solidFill>
                  <a:srgbClr val="0000FF"/>
                </a:solidFill>
                <a:cs typeface="Times New Roman" panose="02020603050405020304" pitchFamily="18" charset="0"/>
              </a:rPr>
              <a:t>1.</a:t>
            </a:r>
            <a:r>
              <a:rPr lang="zh-TW" altLang="en-US" sz="2000" b="1" dirty="0">
                <a:solidFill>
                  <a:srgbClr val="0000FF"/>
                </a:solidFill>
                <a:cs typeface="Times New Roman" panose="02020603050405020304" pitchFamily="18" charset="0"/>
              </a:rPr>
              <a:t>組成電池</a:t>
            </a:r>
            <a:r>
              <a:rPr lang="en-US" altLang="zh-TW" sz="2000" b="1" dirty="0">
                <a:solidFill>
                  <a:srgbClr val="0000FF"/>
                </a:solidFill>
                <a:cs typeface="Times New Roman" panose="02020603050405020304" pitchFamily="18" charset="0"/>
              </a:rPr>
              <a:t>(Composition Cells)</a:t>
            </a:r>
            <a:r>
              <a:rPr lang="zh-TW" altLang="en-US" sz="2000" b="1" dirty="0">
                <a:solidFill>
                  <a:srgbClr val="0000FF"/>
                </a:solidFill>
                <a:cs typeface="Times New Roman" panose="02020603050405020304" pitchFamily="18" charset="0"/>
              </a:rPr>
              <a:t> </a:t>
            </a:r>
          </a:p>
        </p:txBody>
      </p:sp>
    </p:spTree>
    <p:extLst>
      <p:ext uri="{BB962C8B-B14F-4D97-AF65-F5344CB8AC3E}">
        <p14:creationId xmlns:p14="http://schemas.microsoft.com/office/powerpoint/2010/main" val="228368042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55DFAAF7-E0F2-4667-93C4-6D6AD1ED505A}" type="slidenum">
              <a:rPr lang="zh-TW" altLang="en-US" smtClean="0">
                <a:solidFill>
                  <a:prstClr val="black">
                    <a:tint val="75000"/>
                  </a:prstClr>
                </a:solidFill>
              </a:rPr>
              <a:pPr/>
              <a:t>9</a:t>
            </a:fld>
            <a:endParaRPr lang="zh-TW" altLang="en-US">
              <a:solidFill>
                <a:prstClr val="black">
                  <a:tint val="75000"/>
                </a:prstClr>
              </a:solidFill>
            </a:endParaRPr>
          </a:p>
        </p:txBody>
      </p:sp>
      <p:sp>
        <p:nvSpPr>
          <p:cNvPr id="5" name="矩形 4"/>
          <p:cNvSpPr/>
          <p:nvPr/>
        </p:nvSpPr>
        <p:spPr>
          <a:xfrm>
            <a:off x="152400" y="729529"/>
            <a:ext cx="8174736" cy="1355628"/>
          </a:xfrm>
          <a:prstGeom prst="rect">
            <a:avLst/>
          </a:prstGeom>
        </p:spPr>
        <p:txBody>
          <a:bodyPr wrap="square">
            <a:spAutoFit/>
          </a:bodyPr>
          <a:lstStyle/>
          <a:p>
            <a:pPr>
              <a:lnSpc>
                <a:spcPts val="2500"/>
              </a:lnSpc>
              <a:buClr>
                <a:srgbClr val="000000"/>
              </a:buClr>
              <a:buSzPct val="75000"/>
            </a:pPr>
            <a:r>
              <a:rPr lang="zh-TW" altLang="en-US" sz="2000" dirty="0">
                <a:solidFill>
                  <a:srgbClr val="000000"/>
                </a:solidFill>
                <a:cs typeface="Times New Roman" pitchFamily="18" charset="0"/>
              </a:rPr>
              <a:t>當金屬的局部區域產生不相同應力時，就會發生應力電池的效應</a:t>
            </a:r>
          </a:p>
          <a:p>
            <a:pPr>
              <a:lnSpc>
                <a:spcPts val="2500"/>
              </a:lnSpc>
              <a:buClr>
                <a:srgbClr val="000000"/>
              </a:buClr>
              <a:buSzPct val="75000"/>
            </a:pPr>
            <a:r>
              <a:rPr lang="zh-TW" altLang="en-US" sz="2000" b="1" dirty="0">
                <a:solidFill>
                  <a:srgbClr val="FF0000"/>
                </a:solidFill>
                <a:cs typeface="Times New Roman" pitchFamily="18" charset="0"/>
              </a:rPr>
              <a:t>應力腐蝕</a:t>
            </a:r>
            <a:r>
              <a:rPr lang="en-US" altLang="zh-TW" sz="2000" b="1" dirty="0">
                <a:solidFill>
                  <a:srgbClr val="FF0000"/>
                </a:solidFill>
                <a:cs typeface="Times New Roman" pitchFamily="18" charset="0"/>
              </a:rPr>
              <a:t>(stress corrosion)</a:t>
            </a:r>
            <a:r>
              <a:rPr lang="zh-TW" altLang="en-US" sz="2000" dirty="0">
                <a:solidFill>
                  <a:srgbClr val="000000"/>
                </a:solidFill>
                <a:cs typeface="Times New Roman" pitchFamily="18" charset="0"/>
              </a:rPr>
              <a:t>由伽凡尼作用而引起，但其他機制也會產生應力腐蝕，例如原有裂紋尖端吸收了雜質。當腐蝕與外加應力同時作用時，材料因而產生破壞。提高應力，將會降低破壞的時間</a:t>
            </a:r>
          </a:p>
        </p:txBody>
      </p:sp>
      <p:sp>
        <p:nvSpPr>
          <p:cNvPr id="6" name="矩形 5"/>
          <p:cNvSpPr/>
          <p:nvPr/>
        </p:nvSpPr>
        <p:spPr>
          <a:xfrm>
            <a:off x="152400" y="207221"/>
            <a:ext cx="3147848" cy="40011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TW" sz="2000" b="1" dirty="0">
                <a:solidFill>
                  <a:srgbClr val="0000FF"/>
                </a:solidFill>
                <a:cs typeface="Times New Roman" panose="02020603050405020304" pitchFamily="18" charset="0"/>
              </a:rPr>
              <a:t>2.</a:t>
            </a:r>
            <a:r>
              <a:rPr lang="zh-TW" altLang="en-US" sz="2000" b="1" dirty="0">
                <a:solidFill>
                  <a:srgbClr val="0000FF"/>
                </a:solidFill>
                <a:cs typeface="Times New Roman" panose="02020603050405020304" pitchFamily="18" charset="0"/>
              </a:rPr>
              <a:t>應力電池</a:t>
            </a:r>
            <a:r>
              <a:rPr lang="en-US" altLang="zh-TW" sz="2000" b="1" dirty="0">
                <a:solidFill>
                  <a:srgbClr val="0000FF"/>
                </a:solidFill>
                <a:cs typeface="Times New Roman" panose="02020603050405020304" pitchFamily="18" charset="0"/>
              </a:rPr>
              <a:t>(Stress Cells)</a:t>
            </a:r>
            <a:r>
              <a:rPr lang="zh-TW" altLang="en-US" sz="2000" b="1" dirty="0">
                <a:solidFill>
                  <a:srgbClr val="0000FF"/>
                </a:solidFill>
                <a:cs typeface="Times New Roman" panose="02020603050405020304" pitchFamily="18" charset="0"/>
              </a:rPr>
              <a:t> </a:t>
            </a:r>
          </a:p>
        </p:txBody>
      </p:sp>
      <p:sp>
        <p:nvSpPr>
          <p:cNvPr id="8" name="AutoShape 12"/>
          <p:cNvSpPr>
            <a:spLocks noChangeAspect="1" noChangeArrowheads="1" noTextEdit="1"/>
          </p:cNvSpPr>
          <p:nvPr/>
        </p:nvSpPr>
        <p:spPr bwMode="auto">
          <a:xfrm>
            <a:off x="152400" y="1511300"/>
            <a:ext cx="8686800"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solidFill>
                <a:srgbClr val="000000"/>
              </a:solidFill>
            </a:endParaRPr>
          </a:p>
        </p:txBody>
      </p:sp>
      <p:pic>
        <p:nvPicPr>
          <p:cNvPr id="9" name="Picture 1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4460"/>
          <a:stretch/>
        </p:blipFill>
        <p:spPr bwMode="auto">
          <a:xfrm>
            <a:off x="147637" y="2332045"/>
            <a:ext cx="8691563" cy="323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字方塊 9"/>
          <p:cNvSpPr txBox="1"/>
          <p:nvPr/>
        </p:nvSpPr>
        <p:spPr>
          <a:xfrm>
            <a:off x="1033272" y="5577840"/>
            <a:ext cx="3624738" cy="646331"/>
          </a:xfrm>
          <a:prstGeom prst="rect">
            <a:avLst/>
          </a:prstGeom>
          <a:noFill/>
        </p:spPr>
        <p:txBody>
          <a:bodyPr wrap="square" rtlCol="0">
            <a:spAutoFit/>
          </a:bodyPr>
          <a:lstStyle/>
          <a:p>
            <a:r>
              <a:rPr lang="zh-TW" altLang="en-US" dirty="0">
                <a:cs typeface="Times New Roman" panose="02020603050405020304" pitchFamily="18" charset="0"/>
              </a:rPr>
              <a:t>鋼材彎曲成型的冷加工時，局部產生的高殘留應用，成為陽極而腐蝕</a:t>
            </a:r>
          </a:p>
        </p:txBody>
      </p:sp>
      <p:sp>
        <p:nvSpPr>
          <p:cNvPr id="11" name="文字方塊 10"/>
          <p:cNvSpPr txBox="1"/>
          <p:nvPr/>
        </p:nvSpPr>
        <p:spPr>
          <a:xfrm>
            <a:off x="5597651" y="5577840"/>
            <a:ext cx="3054287" cy="646331"/>
          </a:xfrm>
          <a:prstGeom prst="rect">
            <a:avLst/>
          </a:prstGeom>
          <a:noFill/>
        </p:spPr>
        <p:txBody>
          <a:bodyPr wrap="square" rtlCol="0">
            <a:spAutoFit/>
          </a:bodyPr>
          <a:lstStyle/>
          <a:p>
            <a:r>
              <a:rPr lang="zh-TW" altLang="en-US" dirty="0">
                <a:cs typeface="Times New Roman" panose="02020603050405020304" pitchFamily="18" charset="0"/>
              </a:rPr>
              <a:t>因晶界具有高能量，也容易成為陽極而產生腐蝕</a:t>
            </a:r>
          </a:p>
        </p:txBody>
      </p:sp>
    </p:spTree>
    <p:extLst>
      <p:ext uri="{BB962C8B-B14F-4D97-AF65-F5344CB8AC3E}">
        <p14:creationId xmlns:p14="http://schemas.microsoft.com/office/powerpoint/2010/main" val="3524468"/>
      </p:ext>
    </p:extLst>
  </p:cSld>
  <p:clrMapOvr>
    <a:masterClrMapping/>
  </p:clrMapOvr>
</p:sld>
</file>

<file path=ppt/theme/theme1.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Times New Roman"/>
        <a:ea typeface="微軟正黑體"/>
        <a:cs typeface=""/>
      </a:majorFont>
      <a:minorFont>
        <a:latin typeface="Times New Roman"/>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Times New Roman"/>
        <a:ea typeface="微軟正黑體"/>
        <a:cs typeface=""/>
      </a:majorFont>
      <a:minorFont>
        <a:latin typeface="Times New Roman"/>
        <a:ea typeface="微軟正黑體"/>
        <a:cs typeface=""/>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Times New Roman"/>
        <a:ea typeface="微軟正黑體"/>
        <a:cs typeface=""/>
      </a:majorFont>
      <a:minorFont>
        <a:latin typeface="Times New Roman"/>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5616</TotalTime>
  <Words>3758</Words>
  <Application>Microsoft Office PowerPoint</Application>
  <PresentationFormat>如螢幕大小 (4:3)</PresentationFormat>
  <Paragraphs>605</Paragraphs>
  <Slides>48</Slides>
  <Notes>14</Notes>
  <HiddenSlides>0</HiddenSlides>
  <MMClips>0</MMClips>
  <ScaleCrop>false</ScaleCrop>
  <HeadingPairs>
    <vt:vector size="4" baseType="variant">
      <vt:variant>
        <vt:lpstr>佈景主題</vt:lpstr>
      </vt:variant>
      <vt:variant>
        <vt:i4>3</vt:i4>
      </vt:variant>
      <vt:variant>
        <vt:lpstr>投影片標題</vt:lpstr>
      </vt:variant>
      <vt:variant>
        <vt:i4>48</vt:i4>
      </vt:variant>
    </vt:vector>
  </HeadingPairs>
  <TitlesOfParts>
    <vt:vector size="51" baseType="lpstr">
      <vt:lpstr>1_Office 佈景主題</vt:lpstr>
      <vt:lpstr>2_Office 佈景主題</vt:lpstr>
      <vt:lpstr>Office 佈景主題</vt:lpstr>
      <vt:lpstr>農業設施結構材料連結機構強化技術 腐蝕性能測試分析   </vt:lpstr>
      <vt:lpstr>目錄outline</vt:lpstr>
      <vt:lpstr>腐蝕原理</vt:lpstr>
      <vt:lpstr>金屬腐蝕列表</vt:lpstr>
      <vt:lpstr>PowerPoint 簡報</vt:lpstr>
      <vt:lpstr>PowerPoint 簡報</vt:lpstr>
      <vt:lpstr>PowerPoint 簡報</vt:lpstr>
      <vt:lpstr>PowerPoint 簡報</vt:lpstr>
      <vt:lpstr>PowerPoint 簡報</vt:lpstr>
      <vt:lpstr>PowerPoint 簡報</vt:lpstr>
      <vt:lpstr>PowerPoint 簡報</vt:lpstr>
      <vt:lpstr>腐蝕防制</vt:lpstr>
      <vt:lpstr>PowerPoint 簡報</vt:lpstr>
      <vt:lpstr>PowerPoint 簡報</vt:lpstr>
      <vt:lpstr>PowerPoint 簡報</vt:lpstr>
      <vt:lpstr>PowerPoint 簡報</vt:lpstr>
      <vt:lpstr>PowerPoint 簡報</vt:lpstr>
      <vt:lpstr>PowerPoint 簡報</vt:lpstr>
      <vt:lpstr>PowerPoint 簡報</vt:lpstr>
      <vt:lpstr>PowerPoint 簡報</vt:lpstr>
      <vt:lpstr>腐蝕測試</vt:lpstr>
      <vt:lpstr>PowerPoint 簡報</vt:lpstr>
      <vt:lpstr>PowerPoint 簡報</vt:lpstr>
      <vt:lpstr>PowerPoint 簡報</vt:lpstr>
      <vt:lpstr>PowerPoint 簡報</vt:lpstr>
      <vt:lpstr>PowerPoint 簡報</vt:lpstr>
      <vt:lpstr>PowerPoint 簡報</vt:lpstr>
      <vt:lpstr>PowerPoint 簡報</vt:lpstr>
      <vt:lpstr>PowerPoint 簡報</vt:lpstr>
      <vt:lpstr>2.鹽霧試驗</vt:lpstr>
      <vt:lpstr>3.實驗流程(experiment procedure)</vt:lpstr>
      <vt:lpstr>PowerPoint 簡報</vt:lpstr>
      <vt:lpstr>T0腐蝕紀錄</vt:lpstr>
      <vt:lpstr>螺絲與螺栓的腐蝕紀錄</vt:lpstr>
      <vt:lpstr>T1腐蝕紀錄</vt:lpstr>
      <vt:lpstr>T2腐蝕紀錄</vt:lpstr>
      <vt:lpstr>T3腐蝕紀錄</vt:lpstr>
      <vt:lpstr>T4腐蝕紀錄</vt:lpstr>
      <vt:lpstr>T5腐蝕紀錄</vt:lpstr>
      <vt:lpstr>螺絲與螺栓的腐蝕紀錄</vt:lpstr>
      <vt:lpstr>螺絲與螺栓的腐蝕紀錄</vt:lpstr>
      <vt:lpstr>PowerPoint 簡報</vt:lpstr>
      <vt:lpstr>腐蝕分析</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Daily progress</dc:title>
  <dc:creator>劉芯君</dc:creator>
  <cp:lastModifiedBy>鄭伊芬</cp:lastModifiedBy>
  <cp:revision>291</cp:revision>
  <cp:lastPrinted>2019-11-27T12:36:37Z</cp:lastPrinted>
  <dcterms:created xsi:type="dcterms:W3CDTF">2019-11-18T05:51:19Z</dcterms:created>
  <dcterms:modified xsi:type="dcterms:W3CDTF">2019-12-25T03:11:44Z</dcterms:modified>
</cp:coreProperties>
</file>